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1"/>
  </p:notesMasterIdLst>
  <p:sldIdLst>
    <p:sldId id="268" r:id="rId2"/>
    <p:sldId id="269" r:id="rId3"/>
    <p:sldId id="259" r:id="rId4"/>
    <p:sldId id="305" r:id="rId5"/>
    <p:sldId id="262" r:id="rId6"/>
    <p:sldId id="280" r:id="rId7"/>
    <p:sldId id="282" r:id="rId8"/>
    <p:sldId id="283" r:id="rId9"/>
    <p:sldId id="281" r:id="rId10"/>
    <p:sldId id="263" r:id="rId11"/>
    <p:sldId id="300" r:id="rId12"/>
    <p:sldId id="284" r:id="rId13"/>
    <p:sldId id="264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66" r:id="rId22"/>
    <p:sldId id="291" r:id="rId23"/>
    <p:sldId id="292" r:id="rId24"/>
    <p:sldId id="293" r:id="rId25"/>
    <p:sldId id="294" r:id="rId26"/>
    <p:sldId id="295" r:id="rId27"/>
    <p:sldId id="298" r:id="rId28"/>
    <p:sldId id="267" r:id="rId29"/>
    <p:sldId id="285" r:id="rId30"/>
    <p:sldId id="286" r:id="rId31"/>
    <p:sldId id="287" r:id="rId32"/>
    <p:sldId id="289" r:id="rId33"/>
    <p:sldId id="288" r:id="rId34"/>
    <p:sldId id="301" r:id="rId35"/>
    <p:sldId id="303" r:id="rId36"/>
    <p:sldId id="304" r:id="rId37"/>
    <p:sldId id="270" r:id="rId38"/>
    <p:sldId id="296" r:id="rId39"/>
    <p:sldId id="297" r:id="rId4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0C769726-C2D2-4DF0-997A-8B81F2C6B467}">
          <p14:sldIdLst>
            <p14:sldId id="268"/>
            <p14:sldId id="269"/>
          </p14:sldIdLst>
        </p14:section>
        <p14:section name="Projektmotivation" id="{4B5646B3-FF52-4ACB-818E-3C744D65DB72}">
          <p14:sldIdLst>
            <p14:sldId id="259"/>
          </p14:sldIdLst>
        </p14:section>
        <p14:section name="Zielsetzung" id="{4B66B711-259F-4367-8197-A3111351277D}">
          <p14:sldIdLst>
            <p14:sldId id="305"/>
          </p14:sldIdLst>
        </p14:section>
        <p14:section name="Umsetzung - Datenbank" id="{71FF7E98-4A8A-4E42-8783-33187C1A584D}">
          <p14:sldIdLst>
            <p14:sldId id="262"/>
            <p14:sldId id="280"/>
            <p14:sldId id="282"/>
            <p14:sldId id="283"/>
            <p14:sldId id="281"/>
          </p14:sldIdLst>
        </p14:section>
        <p14:section name="Umsetzung - Vorranggraph" id="{5F19652B-84F0-4623-A355-6944479E4476}">
          <p14:sldIdLst>
            <p14:sldId id="263"/>
            <p14:sldId id="300"/>
            <p14:sldId id="284"/>
          </p14:sldIdLst>
        </p14:section>
        <p14:section name="Umsetzung - Implementierung &amp; Validierung" id="{A67F618D-93D2-4147-9A0A-4078B7E6D83D}">
          <p14:sldIdLst>
            <p14:sldId id="264"/>
            <p14:sldId id="273"/>
            <p14:sldId id="274"/>
            <p14:sldId id="275"/>
            <p14:sldId id="276"/>
            <p14:sldId id="277"/>
            <p14:sldId id="278"/>
            <p14:sldId id="279"/>
          </p14:sldIdLst>
        </p14:section>
        <p14:section name="Umsetzung - Layout of Workstations" id="{D5AC0D74-4050-4481-A9D6-B3FE771941EA}">
          <p14:sldIdLst>
            <p14:sldId id="266"/>
            <p14:sldId id="291"/>
            <p14:sldId id="292"/>
            <p14:sldId id="293"/>
            <p14:sldId id="294"/>
            <p14:sldId id="295"/>
            <p14:sldId id="298"/>
          </p14:sldIdLst>
        </p14:section>
        <p14:section name="Umsetzung - Wegeplanung" id="{4E62265E-C1FF-4680-B915-B3CE693B42C3}">
          <p14:sldIdLst>
            <p14:sldId id="267"/>
            <p14:sldId id="285"/>
            <p14:sldId id="286"/>
            <p14:sldId id="287"/>
            <p14:sldId id="289"/>
            <p14:sldId id="288"/>
          </p14:sldIdLst>
        </p14:section>
        <p14:section name="Rückblick Projektabschluss" id="{638C3C00-6E58-410E-96E6-44CAA2553409}">
          <p14:sldIdLst>
            <p14:sldId id="301"/>
            <p14:sldId id="303"/>
            <p14:sldId id="304"/>
          </p14:sldIdLst>
        </p14:section>
        <p14:section name="Outro" id="{2AEBC220-64C6-4221-BD92-37F42DFDDABD}">
          <p14:sldIdLst>
            <p14:sldId id="270"/>
          </p14:sldIdLst>
        </p14:section>
        <p14:section name="Backup" id="{3EEDEC18-36E2-4C2B-8508-6884EB0F4764}">
          <p14:sldIdLst>
            <p14:sldId id="296"/>
            <p14:sldId id="2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man Sliwinski" initials="RS" lastIdx="2" clrIdx="0">
    <p:extLst>
      <p:ext uri="{19B8F6BF-5375-455C-9EA6-DF929625EA0E}">
        <p15:presenceInfo xmlns:p15="http://schemas.microsoft.com/office/powerpoint/2012/main" userId="S::Roman.Sliwinski@fhbi.onmicrosoft.com::e0673624-f708-400f-ac75-465e7c6e1da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E"/>
    <a:srgbClr val="3BB54A"/>
    <a:srgbClr val="FFFFFF"/>
    <a:srgbClr val="009BBB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15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81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Project </a:t>
            </a:r>
            <a:r>
              <a:rPr lang="de-DE" dirty="0" err="1"/>
              <a:t>Burnup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All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22225">
                <a:solidFill>
                  <a:schemeClr val="accent1"/>
                </a:solidFill>
              </a:ln>
              <a:effectLst/>
            </c:spPr>
          </c:marker>
          <c:cat>
            <c:strRef>
              <c:f>Tabelle1!$A$2:$A$7</c:f>
              <c:strCache>
                <c:ptCount val="6"/>
                <c:pt idx="0">
                  <c:v>Start</c:v>
                </c:pt>
                <c:pt idx="1">
                  <c:v>Sprint 1</c:v>
                </c:pt>
                <c:pt idx="2">
                  <c:v>Sprint 2</c:v>
                </c:pt>
                <c:pt idx="3">
                  <c:v>Sprint 3</c:v>
                </c:pt>
                <c:pt idx="4">
                  <c:v>Sprint 4</c:v>
                </c:pt>
                <c:pt idx="5">
                  <c:v>Sprint 5 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0</c:v>
                </c:pt>
                <c:pt idx="1">
                  <c:v>3</c:v>
                </c:pt>
                <c:pt idx="2">
                  <c:v>9</c:v>
                </c:pt>
                <c:pt idx="3">
                  <c:v>23</c:v>
                </c:pt>
                <c:pt idx="4">
                  <c:v>37</c:v>
                </c:pt>
                <c:pt idx="5">
                  <c:v>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F6-4593-B149-8DAE0CF8A836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Done</c:v>
                </c:pt>
              </c:strCache>
            </c:strRef>
          </c:tx>
          <c:spPr>
            <a:ln w="38100" cap="rnd">
              <a:solidFill>
                <a:srgbClr val="92D050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rgbClr val="92D050"/>
              </a:solidFill>
              <a:ln w="22225">
                <a:solidFill>
                  <a:srgbClr val="92D050"/>
                </a:solidFill>
              </a:ln>
              <a:effectLst/>
            </c:spPr>
          </c:marker>
          <c:cat>
            <c:strRef>
              <c:f>Tabelle1!$A$2:$A$7</c:f>
              <c:strCache>
                <c:ptCount val="6"/>
                <c:pt idx="0">
                  <c:v>Start</c:v>
                </c:pt>
                <c:pt idx="1">
                  <c:v>Sprint 1</c:v>
                </c:pt>
                <c:pt idx="2">
                  <c:v>Sprint 2</c:v>
                </c:pt>
                <c:pt idx="3">
                  <c:v>Sprint 3</c:v>
                </c:pt>
                <c:pt idx="4">
                  <c:v>Sprint 4</c:v>
                </c:pt>
                <c:pt idx="5">
                  <c:v>Sprint 5 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  <c:pt idx="0">
                  <c:v>0</c:v>
                </c:pt>
                <c:pt idx="1">
                  <c:v>3</c:v>
                </c:pt>
                <c:pt idx="2">
                  <c:v>7</c:v>
                </c:pt>
                <c:pt idx="3">
                  <c:v>23</c:v>
                </c:pt>
                <c:pt idx="4">
                  <c:v>37</c:v>
                </c:pt>
                <c:pt idx="5">
                  <c:v>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F6-4593-B149-8DAE0CF8A8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29586415"/>
        <c:axId val="1481951903"/>
      </c:lineChart>
      <c:catAx>
        <c:axId val="15295864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81951903"/>
        <c:crosses val="autoZero"/>
        <c:auto val="1"/>
        <c:lblAlgn val="ctr"/>
        <c:lblOffset val="100"/>
        <c:noMultiLvlLbl val="0"/>
      </c:catAx>
      <c:valAx>
        <c:axId val="1481951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Aufwandspunkte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5295864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5.png>
</file>

<file path=ppt/media/image27.png>
</file>

<file path=ppt/media/image29.png>
</file>

<file path=ppt/media/image3.png>
</file>

<file path=ppt/media/image31.png>
</file>

<file path=ppt/media/image32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jpeg>
</file>

<file path=ppt/media/image51.jpeg>
</file>

<file path=ppt/media/image52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018A48-34AE-4C30-AF8D-FD42704EE83E}" type="datetimeFigureOut">
              <a:rPr lang="de-DE" smtClean="0"/>
              <a:t>30.06.2020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779C6-535C-448B-9901-755115C75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6766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_FH_Bielefeld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1">
            <a:extLst>
              <a:ext uri="{FF2B5EF4-FFF2-40B4-BE49-F238E27FC236}">
                <a16:creationId xmlns:a16="http://schemas.microsoft.com/office/drawing/2014/main" id="{1EED610A-EF0C-4A1A-A475-B37E31C8FA64}"/>
              </a:ext>
            </a:extLst>
          </p:cNvPr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825" y="-19686"/>
            <a:ext cx="9226176" cy="6877683"/>
          </a:xfrm>
          <a:prstGeom prst="rect">
            <a:avLst/>
          </a:prstGeom>
        </p:spPr>
      </p:pic>
      <p:sp>
        <p:nvSpPr>
          <p:cNvPr id="10" name="Rechteck 9" descr="weißes Rechteck für Text auf dem Titelblatt">
            <a:extLst>
              <a:ext uri="{FF2B5EF4-FFF2-40B4-BE49-F238E27FC236}">
                <a16:creationId xmlns:a16="http://schemas.microsoft.com/office/drawing/2014/main" id="{8EBF39AE-7133-4A5D-9522-7F7182BF799B}"/>
              </a:ext>
            </a:extLst>
          </p:cNvPr>
          <p:cNvSpPr/>
          <p:nvPr userDrawn="1"/>
        </p:nvSpPr>
        <p:spPr>
          <a:xfrm>
            <a:off x="0" y="-19688"/>
            <a:ext cx="4791075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9" name="Rechteck 8" descr="Farbiges Rechteck">
            <a:extLst>
              <a:ext uri="{FF2B5EF4-FFF2-40B4-BE49-F238E27FC236}">
                <a16:creationId xmlns:a16="http://schemas.microsoft.com/office/drawing/2014/main" id="{395D8E15-1C66-41C1-A3EE-5CDA6B20FAC2}"/>
              </a:ext>
            </a:extLst>
          </p:cNvPr>
          <p:cNvSpPr/>
          <p:nvPr userDrawn="1"/>
        </p:nvSpPr>
        <p:spPr>
          <a:xfrm>
            <a:off x="0" y="6308724"/>
            <a:ext cx="12192000" cy="549275"/>
          </a:xfrm>
          <a:prstGeom prst="rect">
            <a:avLst/>
          </a:prstGeom>
          <a:solidFill>
            <a:srgbClr val="009B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E46C4CA-A23B-4F52-BAE5-6AA43396F5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175" y="61251"/>
            <a:ext cx="4608888" cy="1655762"/>
          </a:xfrm>
        </p:spPr>
        <p:txBody>
          <a:bodyPr anchor="b">
            <a:normAutofit/>
          </a:bodyPr>
          <a:lstStyle>
            <a:lvl1pPr algn="l">
              <a:defRPr sz="2800" b="1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A60A9D0-06B6-4D3F-93A2-5375294A8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75" y="1850117"/>
            <a:ext cx="4608888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7116B3-AEA5-461B-9FA2-578B249FA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91075" y="6358058"/>
            <a:ext cx="7256735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7BBF17-79E0-4DC1-8242-0A7A8933E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358059"/>
            <a:ext cx="2743200" cy="365125"/>
          </a:xfrm>
        </p:spPr>
        <p:txBody>
          <a:bodyPr/>
          <a:lstStyle>
            <a:lvl1pPr algn="l">
              <a:defRPr sz="20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E2F82CDD-1B7B-460C-8A77-6C0671259C83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7" name="Gerader Verbinder 6" descr="Texttrennlinie">
            <a:extLst>
              <a:ext uri="{FF2B5EF4-FFF2-40B4-BE49-F238E27FC236}">
                <a16:creationId xmlns:a16="http://schemas.microsoft.com/office/drawing/2014/main" id="{00F30E14-0E44-4943-822B-788F7F300874}"/>
              </a:ext>
            </a:extLst>
          </p:cNvPr>
          <p:cNvCxnSpPr/>
          <p:nvPr userDrawn="1"/>
        </p:nvCxnSpPr>
        <p:spPr>
          <a:xfrm>
            <a:off x="82175" y="1805219"/>
            <a:ext cx="1390650" cy="0"/>
          </a:xfrm>
          <a:prstGeom prst="line">
            <a:avLst/>
          </a:prstGeom>
          <a:noFill/>
          <a:ln w="38100">
            <a:solidFill>
              <a:srgbClr val="262626"/>
            </a:solidFill>
            <a:prstDash val="solid"/>
          </a:ln>
          <a:effectLst/>
        </p:spPr>
      </p:cxnSp>
      <p:cxnSp>
        <p:nvCxnSpPr>
          <p:cNvPr id="17" name="Gerader Verbinder 16" descr="Texttrennlinie">
            <a:extLst>
              <a:ext uri="{FF2B5EF4-FFF2-40B4-BE49-F238E27FC236}">
                <a16:creationId xmlns:a16="http://schemas.microsoft.com/office/drawing/2014/main" id="{C9E2032F-1136-42A2-B21D-AE0065C4D181}"/>
              </a:ext>
            </a:extLst>
          </p:cNvPr>
          <p:cNvCxnSpPr/>
          <p:nvPr userDrawn="1"/>
        </p:nvCxnSpPr>
        <p:spPr>
          <a:xfrm>
            <a:off x="142875" y="4983047"/>
            <a:ext cx="1390650" cy="0"/>
          </a:xfrm>
          <a:prstGeom prst="line">
            <a:avLst/>
          </a:prstGeom>
          <a:noFill/>
          <a:ln w="38100">
            <a:solidFill>
              <a:srgbClr val="262626"/>
            </a:solidFill>
            <a:prstDash val="solid"/>
          </a:ln>
          <a:effectLst/>
        </p:spPr>
      </p:cxnSp>
      <p:sp>
        <p:nvSpPr>
          <p:cNvPr id="18" name="Untertitel 2">
            <a:extLst>
              <a:ext uri="{FF2B5EF4-FFF2-40B4-BE49-F238E27FC236}">
                <a16:creationId xmlns:a16="http://schemas.microsoft.com/office/drawing/2014/main" id="{646AB28D-AA49-44CF-AA04-79E0B8C037A7}"/>
              </a:ext>
            </a:extLst>
          </p:cNvPr>
          <p:cNvSpPr txBox="1">
            <a:spLocks/>
          </p:cNvSpPr>
          <p:nvPr userDrawn="1"/>
        </p:nvSpPr>
        <p:spPr>
          <a:xfrm>
            <a:off x="82175" y="5037932"/>
            <a:ext cx="4608888" cy="1097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DE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FAF2797C-2B59-4C23-952A-72D679CF55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174" y="5020614"/>
            <a:ext cx="4564711" cy="1180161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6" name="Inhaltsplatzhalter 25">
            <a:extLst>
              <a:ext uri="{FF2B5EF4-FFF2-40B4-BE49-F238E27FC236}">
                <a16:creationId xmlns:a16="http://schemas.microsoft.com/office/drawing/2014/main" id="{AC5E7408-3F26-47E3-AEEA-827AF59E5E8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093" y="4500123"/>
            <a:ext cx="4608887" cy="42707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94507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5" userDrawn="1">
          <p15:clr>
            <a:srgbClr val="FBAE40"/>
          </p15:clr>
        </p15:guide>
        <p15:guide id="2" pos="2955" userDrawn="1">
          <p15:clr>
            <a:srgbClr val="FBAE40"/>
          </p15:clr>
        </p15:guide>
        <p15:guide id="3" pos="3024" userDrawn="1">
          <p15:clr>
            <a:srgbClr val="FBAE40"/>
          </p15:clr>
        </p15:guide>
        <p15:guide id="4" orient="horz" pos="3974" userDrawn="1">
          <p15:clr>
            <a:srgbClr val="FBAE40"/>
          </p15:clr>
        </p15:guide>
        <p15:guide id="5" orient="horz" pos="28" userDrawn="1">
          <p15:clr>
            <a:srgbClr val="FBAE40"/>
          </p15:clr>
        </p15:guide>
        <p15:guide id="6" orient="horz" pos="1139" userDrawn="1">
          <p15:clr>
            <a:srgbClr val="FBAE40"/>
          </p15:clr>
        </p15:guide>
        <p15:guide id="7" orient="horz" pos="1094" userDrawn="1">
          <p15:clr>
            <a:srgbClr val="FBAE40"/>
          </p15:clr>
        </p15:guide>
        <p15:guide id="8" orient="horz" pos="116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_b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">
            <a:extLst>
              <a:ext uri="{FF2B5EF4-FFF2-40B4-BE49-F238E27FC236}">
                <a16:creationId xmlns:a16="http://schemas.microsoft.com/office/drawing/2014/main" id="{E4AF1180-0271-4F13-90D8-E09CB21031F5}"/>
              </a:ext>
            </a:extLst>
          </p:cNvPr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65826" y="-18047"/>
            <a:ext cx="9226174" cy="6874405"/>
          </a:xfrm>
          <a:prstGeom prst="rect">
            <a:avLst/>
          </a:prstGeom>
        </p:spPr>
      </p:pic>
      <p:sp>
        <p:nvSpPr>
          <p:cNvPr id="11" name="Rechteck 10" descr="weißes Rechteck für Text auf dem Titelblatt">
            <a:extLst>
              <a:ext uri="{FF2B5EF4-FFF2-40B4-BE49-F238E27FC236}">
                <a16:creationId xmlns:a16="http://schemas.microsoft.com/office/drawing/2014/main" id="{8F011B53-97D6-4D34-B475-2D4187471530}"/>
              </a:ext>
            </a:extLst>
          </p:cNvPr>
          <p:cNvSpPr/>
          <p:nvPr userDrawn="1"/>
        </p:nvSpPr>
        <p:spPr>
          <a:xfrm>
            <a:off x="0" y="-19688"/>
            <a:ext cx="4791075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A43496F-9C60-4C77-BCA8-4D78E450B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63" y="44451"/>
            <a:ext cx="4537075" cy="1692274"/>
          </a:xfrm>
        </p:spPr>
        <p:txBody>
          <a:bodyPr>
            <a:noAutofit/>
          </a:bodyPr>
          <a:lstStyle>
            <a:lvl1pPr>
              <a:defRPr sz="2800" b="1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50F346-F5A8-4202-A66C-AFF0F8636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3344" y="259589"/>
            <a:ext cx="7044466" cy="58304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 descr="Farbiges Rechteck">
            <a:extLst>
              <a:ext uri="{FF2B5EF4-FFF2-40B4-BE49-F238E27FC236}">
                <a16:creationId xmlns:a16="http://schemas.microsoft.com/office/drawing/2014/main" id="{B85E9B8A-F4B6-4E45-A404-B1CA219FC715}"/>
              </a:ext>
            </a:extLst>
          </p:cNvPr>
          <p:cNvSpPr/>
          <p:nvPr userDrawn="1"/>
        </p:nvSpPr>
        <p:spPr>
          <a:xfrm>
            <a:off x="0" y="6308725"/>
            <a:ext cx="12192000" cy="549274"/>
          </a:xfrm>
          <a:prstGeom prst="rect">
            <a:avLst/>
          </a:prstGeom>
          <a:solidFill>
            <a:srgbClr val="009B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C23CFA7B-4797-4273-8B31-49E787A3A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358058"/>
            <a:ext cx="8635141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8CE8F7F3-0B44-4A44-960A-5F4B52CD3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358059"/>
            <a:ext cx="27432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E2F82CDD-1B7B-460C-8A77-6C0671259C83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6A2CB487-75C0-4940-8CF6-7FF6A85F14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2269" y="5471294"/>
            <a:ext cx="1367956" cy="86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752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024">
          <p15:clr>
            <a:srgbClr val="FBAE40"/>
          </p15:clr>
        </p15:guide>
        <p15:guide id="2" pos="75">
          <p15:clr>
            <a:srgbClr val="FBAE40"/>
          </p15:clr>
        </p15:guide>
        <p15:guide id="3" pos="2933" userDrawn="1">
          <p15:clr>
            <a:srgbClr val="FBAE40"/>
          </p15:clr>
        </p15:guide>
        <p15:guide id="4" orient="horz" pos="28">
          <p15:clr>
            <a:srgbClr val="FBAE40"/>
          </p15:clr>
        </p15:guide>
        <p15:guide id="5" orient="horz" pos="1139">
          <p15:clr>
            <a:srgbClr val="FBAE40"/>
          </p15:clr>
        </p15:guide>
        <p15:guide id="6" orient="horz" pos="1094">
          <p15:clr>
            <a:srgbClr val="FBAE40"/>
          </p15:clr>
        </p15:guide>
        <p15:guide id="7" orient="horz" pos="1162">
          <p15:clr>
            <a:srgbClr val="FBAE40"/>
          </p15:clr>
        </p15:guide>
        <p15:guide id="8" orient="horz" pos="397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">
            <a:extLst>
              <a:ext uri="{FF2B5EF4-FFF2-40B4-BE49-F238E27FC236}">
                <a16:creationId xmlns:a16="http://schemas.microsoft.com/office/drawing/2014/main" id="{E4AF1180-0271-4F13-90D8-E09CB21031F5}"/>
              </a:ext>
            </a:extLst>
          </p:cNvPr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68552" y="-18047"/>
            <a:ext cx="9220721" cy="6874405"/>
          </a:xfrm>
          <a:prstGeom prst="rect">
            <a:avLst/>
          </a:prstGeom>
        </p:spPr>
      </p:pic>
      <p:sp>
        <p:nvSpPr>
          <p:cNvPr id="11" name="Rechteck 10" descr="weißes Rechteck für Text auf dem Titelblatt">
            <a:extLst>
              <a:ext uri="{FF2B5EF4-FFF2-40B4-BE49-F238E27FC236}">
                <a16:creationId xmlns:a16="http://schemas.microsoft.com/office/drawing/2014/main" id="{8F011B53-97D6-4D34-B475-2D4187471530}"/>
              </a:ext>
            </a:extLst>
          </p:cNvPr>
          <p:cNvSpPr/>
          <p:nvPr userDrawn="1"/>
        </p:nvSpPr>
        <p:spPr>
          <a:xfrm>
            <a:off x="0" y="-19688"/>
            <a:ext cx="4791075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A43496F-9C60-4C77-BCA8-4D78E450B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63" y="44451"/>
            <a:ext cx="4537075" cy="1692274"/>
          </a:xfrm>
        </p:spPr>
        <p:txBody>
          <a:bodyPr>
            <a:noAutofit/>
          </a:bodyPr>
          <a:lstStyle>
            <a:lvl1pPr>
              <a:defRPr sz="2800" b="1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50F346-F5A8-4202-A66C-AFF0F8636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3344" y="259589"/>
            <a:ext cx="7044466" cy="5830482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>
              <a:defRPr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 descr="Farbiges Rechteck">
            <a:extLst>
              <a:ext uri="{FF2B5EF4-FFF2-40B4-BE49-F238E27FC236}">
                <a16:creationId xmlns:a16="http://schemas.microsoft.com/office/drawing/2014/main" id="{B85E9B8A-F4B6-4E45-A404-B1CA219FC715}"/>
              </a:ext>
            </a:extLst>
          </p:cNvPr>
          <p:cNvSpPr/>
          <p:nvPr userDrawn="1"/>
        </p:nvSpPr>
        <p:spPr>
          <a:xfrm>
            <a:off x="0" y="6308725"/>
            <a:ext cx="12192000" cy="549274"/>
          </a:xfrm>
          <a:prstGeom prst="rect">
            <a:avLst/>
          </a:prstGeom>
          <a:solidFill>
            <a:srgbClr val="009B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C23CFA7B-4797-4273-8B31-49E787A3A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358058"/>
            <a:ext cx="8635141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8CE8F7F3-0B44-4A44-960A-5F4B52CD3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358059"/>
            <a:ext cx="27432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E2F82CDD-1B7B-460C-8A77-6C0671259C83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6A2CB487-75C0-4940-8CF6-7FF6A85F14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2269" y="5471294"/>
            <a:ext cx="1367956" cy="86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35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024" userDrawn="1">
          <p15:clr>
            <a:srgbClr val="FBAE40"/>
          </p15:clr>
        </p15:guide>
        <p15:guide id="2" pos="75" userDrawn="1">
          <p15:clr>
            <a:srgbClr val="FBAE40"/>
          </p15:clr>
        </p15:guide>
        <p15:guide id="3" pos="2933" userDrawn="1">
          <p15:clr>
            <a:srgbClr val="FBAE40"/>
          </p15:clr>
        </p15:guide>
        <p15:guide id="4" orient="horz" pos="28" userDrawn="1">
          <p15:clr>
            <a:srgbClr val="FBAE40"/>
          </p15:clr>
        </p15:guide>
        <p15:guide id="5" orient="horz" pos="1139" userDrawn="1">
          <p15:clr>
            <a:srgbClr val="FBAE40"/>
          </p15:clr>
        </p15:guide>
        <p15:guide id="6" orient="horz" pos="1094" userDrawn="1">
          <p15:clr>
            <a:srgbClr val="FBAE40"/>
          </p15:clr>
        </p15:guide>
        <p15:guide id="7" orient="horz" pos="1162" userDrawn="1">
          <p15:clr>
            <a:srgbClr val="FBAE40"/>
          </p15:clr>
        </p15:guide>
        <p15:guide id="8" orient="horz" pos="397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b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A38396CF-87C2-45BF-8A2A-2D55E271D878}"/>
              </a:ext>
            </a:extLst>
          </p:cNvPr>
          <p:cNvSpPr/>
          <p:nvPr userDrawn="1"/>
        </p:nvSpPr>
        <p:spPr>
          <a:xfrm>
            <a:off x="3190874" y="-19688"/>
            <a:ext cx="9001126" cy="6618098"/>
          </a:xfrm>
          <a:prstGeom prst="rect">
            <a:avLst/>
          </a:prstGeom>
          <a:solidFill>
            <a:srgbClr val="FFFFFF">
              <a:alpha val="9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 descr="weißes Rechteck für Text auf dem Titelblatt">
            <a:extLst>
              <a:ext uri="{FF2B5EF4-FFF2-40B4-BE49-F238E27FC236}">
                <a16:creationId xmlns:a16="http://schemas.microsoft.com/office/drawing/2014/main" id="{D58D87FC-A7AC-4390-94E0-947854F423A8}"/>
              </a:ext>
            </a:extLst>
          </p:cNvPr>
          <p:cNvSpPr/>
          <p:nvPr userDrawn="1"/>
        </p:nvSpPr>
        <p:spPr>
          <a:xfrm>
            <a:off x="0" y="-19688"/>
            <a:ext cx="3179763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A43496F-9C60-4C77-BCA8-4D78E450B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63" y="44450"/>
            <a:ext cx="2952749" cy="1321771"/>
          </a:xfrm>
        </p:spPr>
        <p:txBody>
          <a:bodyPr>
            <a:noAutofit/>
          </a:bodyPr>
          <a:lstStyle>
            <a:lvl1pPr>
              <a:defRPr sz="2800" b="1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50F346-F5A8-4202-A66C-AFF0F8636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669" y="259589"/>
            <a:ext cx="8635141" cy="58304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 descr="Farbiges Rechteck">
            <a:extLst>
              <a:ext uri="{FF2B5EF4-FFF2-40B4-BE49-F238E27FC236}">
                <a16:creationId xmlns:a16="http://schemas.microsoft.com/office/drawing/2014/main" id="{B85E9B8A-F4B6-4E45-A404-B1CA219FC715}"/>
              </a:ext>
            </a:extLst>
          </p:cNvPr>
          <p:cNvSpPr/>
          <p:nvPr userDrawn="1"/>
        </p:nvSpPr>
        <p:spPr>
          <a:xfrm>
            <a:off x="0" y="6308725"/>
            <a:ext cx="12192000" cy="549274"/>
          </a:xfrm>
          <a:prstGeom prst="rect">
            <a:avLst/>
          </a:prstGeom>
          <a:solidFill>
            <a:srgbClr val="009B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C23CFA7B-4797-4273-8B31-49E787A3A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400800"/>
            <a:ext cx="8635141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8CE8F7F3-0B44-4A44-960A-5F4B52CD3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400800"/>
            <a:ext cx="2743200" cy="365125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</a:defRPr>
            </a:lvl1pPr>
          </a:lstStyle>
          <a:p>
            <a:fld id="{E2F82CDD-1B7B-460C-8A77-6C0671259C83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41AE03-EA68-4626-BBB8-D792586BCC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2269" y="5471294"/>
            <a:ext cx="1367956" cy="862098"/>
          </a:xfrm>
          <a:prstGeom prst="rect">
            <a:avLst/>
          </a:prstGeom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2C8C1371-B881-4501-B1C1-BAC843E61DDE}"/>
              </a:ext>
            </a:extLst>
          </p:cNvPr>
          <p:cNvCxnSpPr>
            <a:cxnSpLocks/>
          </p:cNvCxnSpPr>
          <p:nvPr userDrawn="1"/>
        </p:nvCxnSpPr>
        <p:spPr>
          <a:xfrm flipH="1">
            <a:off x="3184524" y="-19688"/>
            <a:ext cx="6350" cy="633476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501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974" userDrawn="1">
          <p15:clr>
            <a:srgbClr val="FBAE40"/>
          </p15:clr>
        </p15:guide>
        <p15:guide id="2" pos="2003" userDrawn="1">
          <p15:clr>
            <a:srgbClr val="FBAE40"/>
          </p15:clr>
        </p15:guide>
        <p15:guide id="3" orient="horz" pos="28" userDrawn="1">
          <p15:clr>
            <a:srgbClr val="FBAE40"/>
          </p15:clr>
        </p15:guide>
        <p15:guide id="4" pos="75" userDrawn="1">
          <p15:clr>
            <a:srgbClr val="FBAE40"/>
          </p15:clr>
        </p15:guide>
        <p15:guide id="5" pos="1935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">
            <a:extLst>
              <a:ext uri="{FF2B5EF4-FFF2-40B4-BE49-F238E27FC236}">
                <a16:creationId xmlns:a16="http://schemas.microsoft.com/office/drawing/2014/main" id="{E4AF1180-0271-4F13-90D8-E09CB21031F5}"/>
              </a:ext>
            </a:extLst>
          </p:cNvPr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65825" y="-18047"/>
            <a:ext cx="9226176" cy="6874405"/>
          </a:xfrm>
          <a:prstGeom prst="rect">
            <a:avLst/>
          </a:prstGeom>
        </p:spPr>
      </p:pic>
      <p:sp>
        <p:nvSpPr>
          <p:cNvPr id="10" name="Rechteck 9" descr="weißes Rechteck für Text auf dem Titelblatt">
            <a:extLst>
              <a:ext uri="{FF2B5EF4-FFF2-40B4-BE49-F238E27FC236}">
                <a16:creationId xmlns:a16="http://schemas.microsoft.com/office/drawing/2014/main" id="{D58D87FC-A7AC-4390-94E0-947854F423A8}"/>
              </a:ext>
            </a:extLst>
          </p:cNvPr>
          <p:cNvSpPr/>
          <p:nvPr userDrawn="1"/>
        </p:nvSpPr>
        <p:spPr>
          <a:xfrm>
            <a:off x="0" y="-19688"/>
            <a:ext cx="3179763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50F346-F5A8-4202-A66C-AFF0F8636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669" y="259589"/>
            <a:ext cx="8635141" cy="5830482"/>
          </a:xfrm>
        </p:spPr>
        <p:txBody>
          <a:bodyPr/>
          <a:lstStyle>
            <a:lvl1pPr>
              <a:defRPr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>
              <a:defRPr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 descr="Farbiges Rechteck">
            <a:extLst>
              <a:ext uri="{FF2B5EF4-FFF2-40B4-BE49-F238E27FC236}">
                <a16:creationId xmlns:a16="http://schemas.microsoft.com/office/drawing/2014/main" id="{B85E9B8A-F4B6-4E45-A404-B1CA219FC715}"/>
              </a:ext>
            </a:extLst>
          </p:cNvPr>
          <p:cNvSpPr/>
          <p:nvPr userDrawn="1"/>
        </p:nvSpPr>
        <p:spPr>
          <a:xfrm>
            <a:off x="0" y="6308725"/>
            <a:ext cx="12192000" cy="549274"/>
          </a:xfrm>
          <a:prstGeom prst="rect">
            <a:avLst/>
          </a:prstGeom>
          <a:solidFill>
            <a:srgbClr val="009B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C23CFA7B-4797-4273-8B31-49E787A3A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358058"/>
            <a:ext cx="8635141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8CE8F7F3-0B44-4A44-960A-5F4B52CD3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358059"/>
            <a:ext cx="27432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E2F82CDD-1B7B-460C-8A77-6C0671259C83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E4ECA7C3-3BA8-4B9B-9EAB-4FA714F67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63" y="44450"/>
            <a:ext cx="2952749" cy="1321771"/>
          </a:xfrm>
        </p:spPr>
        <p:txBody>
          <a:bodyPr>
            <a:noAutofit/>
          </a:bodyPr>
          <a:lstStyle>
            <a:lvl1pPr>
              <a:defRPr sz="2800" b="1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858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974" userDrawn="1">
          <p15:clr>
            <a:srgbClr val="FBAE40"/>
          </p15:clr>
        </p15:guide>
        <p15:guide id="2" orient="horz" pos="28" userDrawn="1">
          <p15:clr>
            <a:srgbClr val="FBAE40"/>
          </p15:clr>
        </p15:guide>
        <p15:guide id="3" pos="75" userDrawn="1">
          <p15:clr>
            <a:srgbClr val="FBAE40"/>
          </p15:clr>
        </p15:guide>
        <p15:guide id="4" pos="2003" userDrawn="1">
          <p15:clr>
            <a:srgbClr val="FBAE40"/>
          </p15:clr>
        </p15:guide>
        <p15:guide id="5" pos="1935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311DBF-AB67-4591-9958-8B1F06EB4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Frag Roman wenn du dieses Layout brauchst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846DB7-7494-43C2-BF48-2A3FDC0971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B37B0A5-735A-4038-B4EB-010AC7A59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1" name="Rechteck 10" descr="Farbiges Rechteck">
            <a:extLst>
              <a:ext uri="{FF2B5EF4-FFF2-40B4-BE49-F238E27FC236}">
                <a16:creationId xmlns:a16="http://schemas.microsoft.com/office/drawing/2014/main" id="{DEBC4FB7-926F-46FA-A740-F5B7E5C54861}"/>
              </a:ext>
            </a:extLst>
          </p:cNvPr>
          <p:cNvSpPr/>
          <p:nvPr userDrawn="1"/>
        </p:nvSpPr>
        <p:spPr>
          <a:xfrm>
            <a:off x="0" y="6308725"/>
            <a:ext cx="12192000" cy="549274"/>
          </a:xfrm>
          <a:prstGeom prst="rect">
            <a:avLst/>
          </a:prstGeom>
          <a:solidFill>
            <a:srgbClr val="009B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C7AC8936-7AA2-4ACB-B644-95EB52132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358058"/>
            <a:ext cx="8635141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11538B60-D489-4875-B06C-07ECB69A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358059"/>
            <a:ext cx="27432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E2F82CDD-1B7B-460C-8A77-6C0671259C8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261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F86B84-6ACA-4E7A-AEC2-D414F5AB2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dirty="0"/>
              <a:t>Frag Roman wenn du dieses Layout brauchst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C475F09-93E6-4FA5-AA28-6406768BF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C99FD5B-F743-4555-8E4A-8F4D55BEFE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8119DF0-8AB7-41EE-99C5-CD10CFA4B1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BA31046-8800-4E75-B195-A8C7776304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3" name="Rechteck 12" descr="Farbiges Rechteck">
            <a:extLst>
              <a:ext uri="{FF2B5EF4-FFF2-40B4-BE49-F238E27FC236}">
                <a16:creationId xmlns:a16="http://schemas.microsoft.com/office/drawing/2014/main" id="{2C032D94-9E86-4558-8377-6ACF10DCBCCB}"/>
              </a:ext>
            </a:extLst>
          </p:cNvPr>
          <p:cNvSpPr/>
          <p:nvPr userDrawn="1"/>
        </p:nvSpPr>
        <p:spPr>
          <a:xfrm>
            <a:off x="0" y="6308725"/>
            <a:ext cx="12192000" cy="549274"/>
          </a:xfrm>
          <a:prstGeom prst="rect">
            <a:avLst/>
          </a:prstGeom>
          <a:solidFill>
            <a:srgbClr val="009B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A6932220-2230-453D-9FDA-781126724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358058"/>
            <a:ext cx="8635141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5" name="Foliennummernplatzhalter 5">
            <a:extLst>
              <a:ext uri="{FF2B5EF4-FFF2-40B4-BE49-F238E27FC236}">
                <a16:creationId xmlns:a16="http://schemas.microsoft.com/office/drawing/2014/main" id="{BB6EA94A-0972-460E-AA05-A3518A17C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358059"/>
            <a:ext cx="27432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E2F82CDD-1B7B-460C-8A77-6C0671259C8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976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 descr="Farbiges Rechteck">
            <a:extLst>
              <a:ext uri="{FF2B5EF4-FFF2-40B4-BE49-F238E27FC236}">
                <a16:creationId xmlns:a16="http://schemas.microsoft.com/office/drawing/2014/main" id="{C599530E-EB58-4EA3-8FC2-948283DB9068}"/>
              </a:ext>
            </a:extLst>
          </p:cNvPr>
          <p:cNvSpPr/>
          <p:nvPr userDrawn="1"/>
        </p:nvSpPr>
        <p:spPr>
          <a:xfrm>
            <a:off x="0" y="6308725"/>
            <a:ext cx="12192000" cy="549274"/>
          </a:xfrm>
          <a:prstGeom prst="rect">
            <a:avLst/>
          </a:prstGeom>
          <a:solidFill>
            <a:srgbClr val="009B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02776EAB-89D3-44FE-9AEB-C55F208AB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358058"/>
            <a:ext cx="8635141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ACB910B7-2E04-4653-9CB9-AAC5BD63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358059"/>
            <a:ext cx="27432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E2F82CDD-1B7B-460C-8A77-6C0671259C8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684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0C49185-432E-4F53-ADCA-8A8948E68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83C251-9C84-4833-A30C-6D5F38190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9FA484-AD0C-4845-BB62-CD3185A8A1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F2A60D-455D-4520-B6C9-C4E600F3C0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DFF425-B356-410A-99CD-334B3EF043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82CDD-1B7B-460C-8A77-6C0671259C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9330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1" r:id="rId3"/>
    <p:sldLayoutId id="2147483660" r:id="rId4"/>
    <p:sldLayoutId id="2147483650" r:id="rId5"/>
    <p:sldLayoutId id="2147483652" r:id="rId6"/>
    <p:sldLayoutId id="2147483653" r:id="rId7"/>
    <p:sldLayoutId id="2147483655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jpeg"/><Relationship Id="rId3" Type="http://schemas.openxmlformats.org/officeDocument/2006/relationships/image" Target="../media/image46.png"/><Relationship Id="rId7" Type="http://schemas.openxmlformats.org/officeDocument/2006/relationships/image" Target="../media/image50.jpe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47.jpeg"/><Relationship Id="rId9" Type="http://schemas.openxmlformats.org/officeDocument/2006/relationships/image" Target="../media/image5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D92656-C861-4A9D-BDC4-3F31408F76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2800" dirty="0"/>
              <a:t>Agiles Projektmanagement</a:t>
            </a:r>
            <a:br>
              <a:rPr lang="de-DE" sz="2800" dirty="0"/>
            </a:br>
            <a:r>
              <a:rPr lang="de-DE" sz="2800" dirty="0" err="1"/>
              <a:t>SoSe</a:t>
            </a:r>
            <a:r>
              <a:rPr lang="de-DE" sz="2800" dirty="0"/>
              <a:t> 2020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075DBFC-4D5D-49F7-9290-0BE01C93FE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Industrie 4.0 Fahrzeugmontage mit einem autonomen Roboterschwarm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3F56253-B6D7-406C-BB32-C1079FF9CE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000" dirty="0">
                <a:effectLst/>
              </a:rPr>
              <a:t>Jan </a:t>
            </a:r>
            <a:r>
              <a:rPr lang="de-DE" sz="2000" dirty="0" err="1">
                <a:effectLst/>
              </a:rPr>
              <a:t>Ewerszumrode</a:t>
            </a:r>
            <a:r>
              <a:rPr lang="de-DE" sz="2000" dirty="0">
                <a:effectLst/>
              </a:rPr>
              <a:t>, Viktor Görlitz, Dennis Hepp, Sören Möller, Nico </a:t>
            </a:r>
            <a:r>
              <a:rPr lang="de-DE" sz="2000" dirty="0" err="1">
                <a:effectLst/>
              </a:rPr>
              <a:t>Rixe</a:t>
            </a:r>
            <a:r>
              <a:rPr lang="de-DE" sz="2000" dirty="0">
                <a:effectLst/>
              </a:rPr>
              <a:t>, Roman Sliwinski </a:t>
            </a:r>
            <a:endParaRPr lang="de-DE" sz="2000" b="1" dirty="0">
              <a:solidFill>
                <a:srgbClr val="262626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2C92E751-5141-444F-A0AE-20E71127CEF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30. Juni 2020</a:t>
            </a:r>
          </a:p>
        </p:txBody>
      </p:sp>
    </p:spTree>
    <p:extLst>
      <p:ext uri="{BB962C8B-B14F-4D97-AF65-F5344CB8AC3E}">
        <p14:creationId xmlns:p14="http://schemas.microsoft.com/office/powerpoint/2010/main" val="3942376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71E6B6C-9EFE-4C72-B9EF-0FCD4CA4F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400800"/>
            <a:ext cx="8635141" cy="36512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6D59C1D-4659-46B8-8417-D57A8CF9A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400800"/>
            <a:ext cx="2743200" cy="365125"/>
          </a:xfrm>
        </p:spPr>
        <p:txBody>
          <a:bodyPr/>
          <a:lstStyle/>
          <a:p>
            <a:fld id="{E2F82CDD-1B7B-460C-8A77-6C0671259C83}" type="slidenum">
              <a:rPr lang="de-DE" smtClean="0"/>
              <a:pPr/>
              <a:t>10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656D028-6BBD-40EE-A479-1F9F7E2E73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412669" y="523875"/>
            <a:ext cx="8101016" cy="54006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E9CBA996-FD26-402D-9C22-16959CA68BE6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/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81097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F656D028-6BBD-40EE-A479-1F9F7E2E73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9" b="6339"/>
          <a:stretch/>
        </p:blipFill>
        <p:spPr bwMode="auto">
          <a:xfrm>
            <a:off x="5133975" y="0"/>
            <a:ext cx="5325442" cy="630872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71E6B6C-9EFE-4C72-B9EF-0FCD4CA4F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400800"/>
            <a:ext cx="8635141" cy="36512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6D59C1D-4659-46B8-8417-D57A8CF9A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400800"/>
            <a:ext cx="2743200" cy="365125"/>
          </a:xfrm>
        </p:spPr>
        <p:txBody>
          <a:bodyPr/>
          <a:lstStyle/>
          <a:p>
            <a:fld id="{E2F82CDD-1B7B-460C-8A77-6C0671259C83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4D3DF0FB-AD32-412F-99F9-D2970FBB32BC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/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958856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71E6B6C-9EFE-4C72-B9EF-0FCD4CA4F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400800"/>
            <a:ext cx="8635141" cy="36512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6D59C1D-4659-46B8-8417-D57A8CF9A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400800"/>
            <a:ext cx="2743200" cy="365125"/>
          </a:xfrm>
        </p:spPr>
        <p:txBody>
          <a:bodyPr/>
          <a:lstStyle/>
          <a:p>
            <a:fld id="{E2F82CDD-1B7B-460C-8A77-6C0671259C83}" type="slidenum">
              <a:rPr lang="de-DE" smtClean="0"/>
              <a:pPr/>
              <a:t>12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7EC030-D4DC-4B42-BC03-BC6AC9BD0F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7602" y="880249"/>
            <a:ext cx="7365274" cy="458916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D5B5EE99-FE5E-4E17-B8C0-2E87E0C1C4E5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/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6126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699844E-3D69-4E41-90A4-66501667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1B2C75-8996-4DE5-82B3-FCF96153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8F46CD2-CC35-4611-AEA3-7B694996BF9D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Software-Architektur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39C22DC-86AB-4B6D-A5E8-4D215B53D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613" y="1069751"/>
            <a:ext cx="8786142" cy="5138278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C19ACF84-8DD6-47BA-B680-BD74A2D776CB}"/>
              </a:ext>
            </a:extLst>
          </p:cNvPr>
          <p:cNvSpPr/>
          <p:nvPr/>
        </p:nvSpPr>
        <p:spPr>
          <a:xfrm>
            <a:off x="3303613" y="1392572"/>
            <a:ext cx="4112254" cy="4847528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FA6E1D7-6425-4AC5-AF17-25C1833CF3CB}"/>
              </a:ext>
            </a:extLst>
          </p:cNvPr>
          <p:cNvSpPr/>
          <p:nvPr/>
        </p:nvSpPr>
        <p:spPr>
          <a:xfrm>
            <a:off x="7415866" y="2660709"/>
            <a:ext cx="1699727" cy="357939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1CDCEF3-C7E5-4F9F-B695-E39526481BA8}"/>
              </a:ext>
            </a:extLst>
          </p:cNvPr>
          <p:cNvSpPr/>
          <p:nvPr/>
        </p:nvSpPr>
        <p:spPr>
          <a:xfrm>
            <a:off x="9115593" y="1385134"/>
            <a:ext cx="2968913" cy="4854966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2" name="Sprechblase: oval 11">
            <a:extLst>
              <a:ext uri="{FF2B5EF4-FFF2-40B4-BE49-F238E27FC236}">
                <a16:creationId xmlns:a16="http://schemas.microsoft.com/office/drawing/2014/main" id="{CEE72F13-E1E9-4AF1-B90E-7A8299BFBBE2}"/>
              </a:ext>
            </a:extLst>
          </p:cNvPr>
          <p:cNvSpPr/>
          <p:nvPr/>
        </p:nvSpPr>
        <p:spPr>
          <a:xfrm>
            <a:off x="8475336" y="614425"/>
            <a:ext cx="2421845" cy="610009"/>
          </a:xfrm>
          <a:prstGeom prst="wedgeEllipseCallout">
            <a:avLst>
              <a:gd name="adj1" fmla="val -32257"/>
              <a:gd name="adj2" fmla="val 71424"/>
            </a:avLst>
          </a:prstGeom>
          <a:solidFill>
            <a:srgbClr val="FFFF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Wie sieht die Umsetzung hiervon aus?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8428878-5459-4FE9-AA25-9BD5811313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515" y="2733468"/>
            <a:ext cx="391072" cy="391072"/>
          </a:xfrm>
          <a:prstGeom prst="rect">
            <a:avLst/>
          </a:prstGeom>
        </p:spPr>
      </p:pic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79D860AE-6F75-4E80-9E60-0A2DBCDC0DD2}"/>
              </a:ext>
            </a:extLst>
          </p:cNvPr>
          <p:cNvCxnSpPr/>
          <p:nvPr/>
        </p:nvCxnSpPr>
        <p:spPr>
          <a:xfrm>
            <a:off x="2234407" y="2929004"/>
            <a:ext cx="252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21150187-DE2A-4CAA-905A-712B8B6CBDD8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/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49355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699844E-3D69-4E41-90A4-66501667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1B2C75-8996-4DE5-82B3-FCF96153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8F46CD2-CC35-4611-AEA3-7B694996BF9D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Tabellenrelationen, -attribute und -inhalte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39C22DC-86AB-4B6D-A5E8-4D215B53D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613" y="1069751"/>
            <a:ext cx="8786142" cy="5138278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C19ACF84-8DD6-47BA-B680-BD74A2D776CB}"/>
              </a:ext>
            </a:extLst>
          </p:cNvPr>
          <p:cNvSpPr/>
          <p:nvPr/>
        </p:nvSpPr>
        <p:spPr>
          <a:xfrm>
            <a:off x="3303613" y="1335936"/>
            <a:ext cx="4103865" cy="1075366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FA6E1D7-6425-4AC5-AF17-25C1833CF3CB}"/>
              </a:ext>
            </a:extLst>
          </p:cNvPr>
          <p:cNvSpPr/>
          <p:nvPr/>
        </p:nvSpPr>
        <p:spPr>
          <a:xfrm>
            <a:off x="6873724" y="2685876"/>
            <a:ext cx="2258648" cy="357939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1CDCEF3-C7E5-4F9F-B695-E39526481BA8}"/>
              </a:ext>
            </a:extLst>
          </p:cNvPr>
          <p:cNvSpPr/>
          <p:nvPr/>
        </p:nvSpPr>
        <p:spPr>
          <a:xfrm>
            <a:off x="9132371" y="1385134"/>
            <a:ext cx="2952135" cy="4854966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7731E58-594A-4E94-A613-0EF4B18081BF}"/>
              </a:ext>
            </a:extLst>
          </p:cNvPr>
          <p:cNvSpPr/>
          <p:nvPr/>
        </p:nvSpPr>
        <p:spPr>
          <a:xfrm>
            <a:off x="5601434" y="5228495"/>
            <a:ext cx="1272289" cy="962755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FC817069-A2E4-4F2F-A8EC-A919E57F87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515" y="2733468"/>
            <a:ext cx="391072" cy="391072"/>
          </a:xfrm>
          <a:prstGeom prst="rect">
            <a:avLst/>
          </a:prstGeom>
        </p:spPr>
      </p:pic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16DD7FBE-A70B-4454-84D7-FD4EB6908DBF}"/>
              </a:ext>
            </a:extLst>
          </p:cNvPr>
          <p:cNvCxnSpPr/>
          <p:nvPr/>
        </p:nvCxnSpPr>
        <p:spPr>
          <a:xfrm>
            <a:off x="2234407" y="2929004"/>
            <a:ext cx="252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35E8F6C6-79EF-42D0-BDEF-1C36CB2EB374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/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03293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699844E-3D69-4E41-90A4-66501667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1B2C75-8996-4DE5-82B3-FCF96153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8F46CD2-CC35-4611-AEA3-7B694996BF9D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Beziehung zwischen Merkmal &amp; Einzelteil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39C22DC-86AB-4B6D-A5E8-4D215B53D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613" y="1069751"/>
            <a:ext cx="8786142" cy="5138278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C19ACF84-8DD6-47BA-B680-BD74A2D776CB}"/>
              </a:ext>
            </a:extLst>
          </p:cNvPr>
          <p:cNvSpPr/>
          <p:nvPr/>
        </p:nvSpPr>
        <p:spPr>
          <a:xfrm>
            <a:off x="3303613" y="1335936"/>
            <a:ext cx="4103865" cy="1075366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FA6E1D7-6425-4AC5-AF17-25C1833CF3CB}"/>
              </a:ext>
            </a:extLst>
          </p:cNvPr>
          <p:cNvSpPr/>
          <p:nvPr/>
        </p:nvSpPr>
        <p:spPr>
          <a:xfrm>
            <a:off x="3323200" y="2510679"/>
            <a:ext cx="2868050" cy="193602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1CDCEF3-C7E5-4F9F-B695-E39526481BA8}"/>
              </a:ext>
            </a:extLst>
          </p:cNvPr>
          <p:cNvSpPr/>
          <p:nvPr/>
        </p:nvSpPr>
        <p:spPr>
          <a:xfrm>
            <a:off x="9171544" y="1353064"/>
            <a:ext cx="2968549" cy="216200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A6D86D3-65D7-440E-9F1F-78E45D669D8B}"/>
              </a:ext>
            </a:extLst>
          </p:cNvPr>
          <p:cNvSpPr/>
          <p:nvPr/>
        </p:nvSpPr>
        <p:spPr>
          <a:xfrm>
            <a:off x="6191250" y="2572002"/>
            <a:ext cx="677487" cy="2625758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A9E9744B-EBEF-46E5-A3B6-6E319D784E64}"/>
              </a:ext>
            </a:extLst>
          </p:cNvPr>
          <p:cNvSpPr/>
          <p:nvPr/>
        </p:nvSpPr>
        <p:spPr>
          <a:xfrm>
            <a:off x="6868738" y="2285890"/>
            <a:ext cx="455988" cy="391598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50FC7AA-43A5-4231-85AC-10EAFA582015}"/>
              </a:ext>
            </a:extLst>
          </p:cNvPr>
          <p:cNvSpPr/>
          <p:nvPr/>
        </p:nvSpPr>
        <p:spPr>
          <a:xfrm>
            <a:off x="9380668" y="3515066"/>
            <a:ext cx="2756612" cy="207611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BE34F0E-272C-49A4-AE76-43FF4E81F789}"/>
              </a:ext>
            </a:extLst>
          </p:cNvPr>
          <p:cNvSpPr/>
          <p:nvPr/>
        </p:nvSpPr>
        <p:spPr>
          <a:xfrm>
            <a:off x="8719955" y="5228495"/>
            <a:ext cx="660712" cy="407371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B97F2DB-309B-46E8-88A6-F401F196F615}"/>
              </a:ext>
            </a:extLst>
          </p:cNvPr>
          <p:cNvSpPr/>
          <p:nvPr/>
        </p:nvSpPr>
        <p:spPr>
          <a:xfrm>
            <a:off x="9124950" y="4642524"/>
            <a:ext cx="255286" cy="407371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6330F385-0D80-4E9E-9CBD-97DB04F47256}"/>
              </a:ext>
            </a:extLst>
          </p:cNvPr>
          <p:cNvSpPr/>
          <p:nvPr/>
        </p:nvSpPr>
        <p:spPr>
          <a:xfrm>
            <a:off x="8717142" y="5591176"/>
            <a:ext cx="3195388" cy="669196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679A277D-6D67-4304-B3AA-CAEF69839F18}"/>
              </a:ext>
            </a:extLst>
          </p:cNvPr>
          <p:cNvSpPr/>
          <p:nvPr/>
        </p:nvSpPr>
        <p:spPr>
          <a:xfrm>
            <a:off x="8550204" y="5324880"/>
            <a:ext cx="169319" cy="60602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D2A6DA90-977D-43C2-8635-CC76198CF0E1}"/>
              </a:ext>
            </a:extLst>
          </p:cNvPr>
          <p:cNvSpPr/>
          <p:nvPr/>
        </p:nvSpPr>
        <p:spPr>
          <a:xfrm>
            <a:off x="4556760" y="4426263"/>
            <a:ext cx="1637606" cy="80223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01175040-9F12-4B24-9073-9C45C06A15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515" y="2733468"/>
            <a:ext cx="391072" cy="391072"/>
          </a:xfrm>
          <a:prstGeom prst="rect">
            <a:avLst/>
          </a:prstGeom>
        </p:spPr>
      </p:pic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DC53371-0BF4-4B9A-9470-7724E6B3252D}"/>
              </a:ext>
            </a:extLst>
          </p:cNvPr>
          <p:cNvCxnSpPr/>
          <p:nvPr/>
        </p:nvCxnSpPr>
        <p:spPr>
          <a:xfrm>
            <a:off x="2234407" y="2929004"/>
            <a:ext cx="252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nhaltsplatzhalter 2">
            <a:extLst>
              <a:ext uri="{FF2B5EF4-FFF2-40B4-BE49-F238E27FC236}">
                <a16:creationId xmlns:a16="http://schemas.microsoft.com/office/drawing/2014/main" id="{82B2D8FD-345E-4702-8A73-946E475F33A0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/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99999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699844E-3D69-4E41-90A4-66501667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1B2C75-8996-4DE5-82B3-FCF96153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8F46CD2-CC35-4611-AEA3-7B694996BF9D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Generierung einzelner Arbeitsschritte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39C22DC-86AB-4B6D-A5E8-4D215B53D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613" y="1069751"/>
            <a:ext cx="8786142" cy="5138278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C19ACF84-8DD6-47BA-B680-BD74A2D776CB}"/>
              </a:ext>
            </a:extLst>
          </p:cNvPr>
          <p:cNvSpPr/>
          <p:nvPr/>
        </p:nvSpPr>
        <p:spPr>
          <a:xfrm>
            <a:off x="3303614" y="1335936"/>
            <a:ext cx="3570110" cy="314081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FA6E1D7-6425-4AC5-AF17-25C1833CF3CB}"/>
              </a:ext>
            </a:extLst>
          </p:cNvPr>
          <p:cNvSpPr/>
          <p:nvPr/>
        </p:nvSpPr>
        <p:spPr>
          <a:xfrm>
            <a:off x="6873723" y="2685876"/>
            <a:ext cx="2432201" cy="195157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1CDCEF3-C7E5-4F9F-B695-E39526481BA8}"/>
              </a:ext>
            </a:extLst>
          </p:cNvPr>
          <p:cNvSpPr/>
          <p:nvPr/>
        </p:nvSpPr>
        <p:spPr>
          <a:xfrm>
            <a:off x="9132371" y="1385134"/>
            <a:ext cx="2952135" cy="963783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5023608D-5029-4A51-B72E-868BB1E8BA48}"/>
              </a:ext>
            </a:extLst>
          </p:cNvPr>
          <p:cNvSpPr/>
          <p:nvPr/>
        </p:nvSpPr>
        <p:spPr>
          <a:xfrm>
            <a:off x="6873175" y="1143165"/>
            <a:ext cx="451550" cy="1714335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5F9D204-37A3-4808-949A-07FE2FAABC0A}"/>
              </a:ext>
            </a:extLst>
          </p:cNvPr>
          <p:cNvSpPr/>
          <p:nvPr/>
        </p:nvSpPr>
        <p:spPr>
          <a:xfrm>
            <a:off x="4310945" y="4400211"/>
            <a:ext cx="2557530" cy="82828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6F65C41-9F7F-445D-9C44-18E50EC7A115}"/>
              </a:ext>
            </a:extLst>
          </p:cNvPr>
          <p:cNvSpPr/>
          <p:nvPr/>
        </p:nvSpPr>
        <p:spPr>
          <a:xfrm>
            <a:off x="6276976" y="5270543"/>
            <a:ext cx="1697254" cy="548997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243E24A6-D00F-4DE0-A89D-50662CFB6D74}"/>
              </a:ext>
            </a:extLst>
          </p:cNvPr>
          <p:cNvSpPr/>
          <p:nvPr/>
        </p:nvSpPr>
        <p:spPr>
          <a:xfrm>
            <a:off x="10442453" y="2348918"/>
            <a:ext cx="1652552" cy="43701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A419B0AA-12BC-4AEA-9811-5A0ECF3FEAA4}"/>
              </a:ext>
            </a:extLst>
          </p:cNvPr>
          <p:cNvSpPr/>
          <p:nvPr/>
        </p:nvSpPr>
        <p:spPr>
          <a:xfrm>
            <a:off x="11092244" y="2785930"/>
            <a:ext cx="1002760" cy="338063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2FEE325-19FB-4ED4-99EB-FFEC2F2CFCD0}"/>
              </a:ext>
            </a:extLst>
          </p:cNvPr>
          <p:cNvSpPr/>
          <p:nvPr/>
        </p:nvSpPr>
        <p:spPr>
          <a:xfrm>
            <a:off x="11833219" y="3147732"/>
            <a:ext cx="130893" cy="275741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86771F52-35C3-4462-B7AE-9BBDE4851E38}"/>
              </a:ext>
            </a:extLst>
          </p:cNvPr>
          <p:cNvSpPr/>
          <p:nvPr/>
        </p:nvSpPr>
        <p:spPr>
          <a:xfrm>
            <a:off x="8654534" y="5614988"/>
            <a:ext cx="3178197" cy="17802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839AF116-65C7-4C77-B776-01270C24B66D}"/>
              </a:ext>
            </a:extLst>
          </p:cNvPr>
          <p:cNvSpPr/>
          <p:nvPr/>
        </p:nvSpPr>
        <p:spPr>
          <a:xfrm>
            <a:off x="7917589" y="5077772"/>
            <a:ext cx="524704" cy="311423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E76B5E5F-B5C1-4811-8237-7363C3832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515" y="2733468"/>
            <a:ext cx="391072" cy="391072"/>
          </a:xfrm>
          <a:prstGeom prst="rect">
            <a:avLst/>
          </a:prstGeom>
        </p:spPr>
      </p:pic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C79D5C18-8C46-45AB-83E0-E38D93742AC6}"/>
              </a:ext>
            </a:extLst>
          </p:cNvPr>
          <p:cNvCxnSpPr/>
          <p:nvPr/>
        </p:nvCxnSpPr>
        <p:spPr>
          <a:xfrm>
            <a:off x="2234407" y="2929004"/>
            <a:ext cx="252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nhaltsplatzhalter 2">
            <a:extLst>
              <a:ext uri="{FF2B5EF4-FFF2-40B4-BE49-F238E27FC236}">
                <a16:creationId xmlns:a16="http://schemas.microsoft.com/office/drawing/2014/main" id="{1DBE2DD0-F10D-416D-BAF1-718FA7A730FC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/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20621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699844E-3D69-4E41-90A4-66501667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1B2C75-8996-4DE5-82B3-FCF96153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8F46CD2-CC35-4611-AEA3-7B694996BF9D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Manuelle Datenanfügung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39C22DC-86AB-4B6D-A5E8-4D215B53D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613" y="1069751"/>
            <a:ext cx="8786142" cy="5138278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4FA6E1D7-6425-4AC5-AF17-25C1833CF3CB}"/>
              </a:ext>
            </a:extLst>
          </p:cNvPr>
          <p:cNvSpPr/>
          <p:nvPr/>
        </p:nvSpPr>
        <p:spPr>
          <a:xfrm>
            <a:off x="3323200" y="2510679"/>
            <a:ext cx="2985959" cy="193602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1CDCEF3-C7E5-4F9F-B695-E39526481BA8}"/>
              </a:ext>
            </a:extLst>
          </p:cNvPr>
          <p:cNvSpPr/>
          <p:nvPr/>
        </p:nvSpPr>
        <p:spPr>
          <a:xfrm>
            <a:off x="9171544" y="1353064"/>
            <a:ext cx="2968549" cy="4929778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A9E9744B-EBEF-46E5-A3B6-6E319D784E64}"/>
              </a:ext>
            </a:extLst>
          </p:cNvPr>
          <p:cNvSpPr/>
          <p:nvPr/>
        </p:nvSpPr>
        <p:spPr>
          <a:xfrm>
            <a:off x="6863975" y="2233497"/>
            <a:ext cx="455988" cy="391598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BE34F0E-272C-49A4-AE76-43FF4E81F789}"/>
              </a:ext>
            </a:extLst>
          </p:cNvPr>
          <p:cNvSpPr/>
          <p:nvPr/>
        </p:nvSpPr>
        <p:spPr>
          <a:xfrm>
            <a:off x="8719955" y="5228495"/>
            <a:ext cx="660712" cy="407371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B97F2DB-309B-46E8-88A6-F401F196F615}"/>
              </a:ext>
            </a:extLst>
          </p:cNvPr>
          <p:cNvSpPr/>
          <p:nvPr/>
        </p:nvSpPr>
        <p:spPr>
          <a:xfrm>
            <a:off x="9124950" y="4642524"/>
            <a:ext cx="255286" cy="407371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679A277D-6D67-4304-B3AA-CAEF69839F18}"/>
              </a:ext>
            </a:extLst>
          </p:cNvPr>
          <p:cNvSpPr/>
          <p:nvPr/>
        </p:nvSpPr>
        <p:spPr>
          <a:xfrm>
            <a:off x="8550204" y="5324880"/>
            <a:ext cx="169319" cy="60602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D2A6DA90-977D-43C2-8635-CC76198CF0E1}"/>
              </a:ext>
            </a:extLst>
          </p:cNvPr>
          <p:cNvSpPr/>
          <p:nvPr/>
        </p:nvSpPr>
        <p:spPr>
          <a:xfrm>
            <a:off x="4556760" y="4426263"/>
            <a:ext cx="1752399" cy="80223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DB331541-9E82-453D-95FE-A531C55013F3}"/>
              </a:ext>
            </a:extLst>
          </p:cNvPr>
          <p:cNvSpPr/>
          <p:nvPr/>
        </p:nvSpPr>
        <p:spPr>
          <a:xfrm>
            <a:off x="6312275" y="2624528"/>
            <a:ext cx="2856153" cy="356672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21132551-6BAC-4E78-983C-0D4DEF7A9C67}"/>
              </a:ext>
            </a:extLst>
          </p:cNvPr>
          <p:cNvGrpSpPr/>
          <p:nvPr/>
        </p:nvGrpSpPr>
        <p:grpSpPr>
          <a:xfrm>
            <a:off x="4599060" y="2675323"/>
            <a:ext cx="6844199" cy="2576198"/>
            <a:chOff x="4195276" y="4785337"/>
            <a:chExt cx="6844199" cy="2576198"/>
          </a:xfrm>
        </p:grpSpPr>
        <p:sp>
          <p:nvSpPr>
            <p:cNvPr id="5" name="Rechteck: abgerundete Ecken 4">
              <a:extLst>
                <a:ext uri="{FF2B5EF4-FFF2-40B4-BE49-F238E27FC236}">
                  <a16:creationId xmlns:a16="http://schemas.microsoft.com/office/drawing/2014/main" id="{2B3607B2-98F3-45C2-9919-C950BA0E9921}"/>
                </a:ext>
              </a:extLst>
            </p:cNvPr>
            <p:cNvSpPr/>
            <p:nvPr/>
          </p:nvSpPr>
          <p:spPr>
            <a:xfrm>
              <a:off x="4195276" y="4785337"/>
              <a:ext cx="6844199" cy="2576198"/>
            </a:xfrm>
            <a:prstGeom prst="roundRect">
              <a:avLst>
                <a:gd name="adj" fmla="val 9438"/>
              </a:avLst>
            </a:prstGeom>
            <a:solidFill>
              <a:srgbClr val="FEFEFE"/>
            </a:solidFill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6" name="Grafik 25">
              <a:extLst>
                <a:ext uri="{FF2B5EF4-FFF2-40B4-BE49-F238E27FC236}">
                  <a16:creationId xmlns:a16="http://schemas.microsoft.com/office/drawing/2014/main" id="{479EBAA5-99F6-45B1-8D89-DAC4342537A6}"/>
                </a:ext>
              </a:extLst>
            </p:cNvPr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0515"/>
            <a:stretch/>
          </p:blipFill>
          <p:spPr bwMode="auto">
            <a:xfrm>
              <a:off x="8634863" y="5168031"/>
              <a:ext cx="2260600" cy="21548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7AB9638F-9A20-4F79-850A-8D0FCBCB29DE}"/>
                </a:ext>
              </a:extLst>
            </p:cNvPr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00" b="74817"/>
            <a:stretch/>
          </p:blipFill>
          <p:spPr bwMode="auto">
            <a:xfrm>
              <a:off x="4248438" y="5386287"/>
              <a:ext cx="2063919" cy="1374298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25" name="Grafik 24">
              <a:extLst>
                <a:ext uri="{FF2B5EF4-FFF2-40B4-BE49-F238E27FC236}">
                  <a16:creationId xmlns:a16="http://schemas.microsoft.com/office/drawing/2014/main" id="{935BBBCC-76C6-42CA-A5AB-DB76133BE4BF}"/>
                </a:ext>
              </a:extLst>
            </p:cNvPr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809" b="40349"/>
            <a:stretch/>
          </p:blipFill>
          <p:spPr bwMode="auto">
            <a:xfrm>
              <a:off x="6305846" y="4908544"/>
              <a:ext cx="2260600" cy="1792235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27" name="Pfeil: gebogen 26">
            <a:extLst>
              <a:ext uri="{FF2B5EF4-FFF2-40B4-BE49-F238E27FC236}">
                <a16:creationId xmlns:a16="http://schemas.microsoft.com/office/drawing/2014/main" id="{674D5A16-7E31-4FF7-89A9-4C485B135732}"/>
              </a:ext>
            </a:extLst>
          </p:cNvPr>
          <p:cNvSpPr/>
          <p:nvPr/>
        </p:nvSpPr>
        <p:spPr>
          <a:xfrm rot="10800000" flipH="1">
            <a:off x="4093033" y="2233497"/>
            <a:ext cx="372424" cy="1818386"/>
          </a:xfrm>
          <a:prstGeom prst="bentArrow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7AB05BF8-6ECF-46AE-BAAA-EBCE563280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515" y="2733468"/>
            <a:ext cx="391072" cy="391072"/>
          </a:xfrm>
          <a:prstGeom prst="rect">
            <a:avLst/>
          </a:prstGeom>
        </p:spPr>
      </p:pic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BA305E56-0B4A-4A71-ABD8-64957C35E83E}"/>
              </a:ext>
            </a:extLst>
          </p:cNvPr>
          <p:cNvCxnSpPr/>
          <p:nvPr/>
        </p:nvCxnSpPr>
        <p:spPr>
          <a:xfrm>
            <a:off x="2234407" y="2929004"/>
            <a:ext cx="252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Inhaltsplatzhalter 2">
            <a:extLst>
              <a:ext uri="{FF2B5EF4-FFF2-40B4-BE49-F238E27FC236}">
                <a16:creationId xmlns:a16="http://schemas.microsoft.com/office/drawing/2014/main" id="{69ACC1F6-B570-46C7-BFB3-3C306E215B36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/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3079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699844E-3D69-4E41-90A4-66501667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1B2C75-8996-4DE5-82B3-FCF96153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8F46CD2-CC35-4611-AEA3-7B694996BF9D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Generierung von Testszenarien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39C22DC-86AB-4B6D-A5E8-4D215B53D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613" y="1069751"/>
            <a:ext cx="8786142" cy="5138278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C19ACF84-8DD6-47BA-B680-BD74A2D776CB}"/>
              </a:ext>
            </a:extLst>
          </p:cNvPr>
          <p:cNvSpPr/>
          <p:nvPr/>
        </p:nvSpPr>
        <p:spPr>
          <a:xfrm>
            <a:off x="3303614" y="1335936"/>
            <a:ext cx="3570110" cy="314081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FA6E1D7-6425-4AC5-AF17-25C1833CF3CB}"/>
              </a:ext>
            </a:extLst>
          </p:cNvPr>
          <p:cNvSpPr/>
          <p:nvPr/>
        </p:nvSpPr>
        <p:spPr>
          <a:xfrm>
            <a:off x="6873723" y="2685876"/>
            <a:ext cx="3568730" cy="2391896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5023608D-5029-4A51-B72E-868BB1E8BA48}"/>
              </a:ext>
            </a:extLst>
          </p:cNvPr>
          <p:cNvSpPr/>
          <p:nvPr/>
        </p:nvSpPr>
        <p:spPr>
          <a:xfrm>
            <a:off x="6873175" y="1143165"/>
            <a:ext cx="451550" cy="1714335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5F9D204-37A3-4808-949A-07FE2FAABC0A}"/>
              </a:ext>
            </a:extLst>
          </p:cNvPr>
          <p:cNvSpPr/>
          <p:nvPr/>
        </p:nvSpPr>
        <p:spPr>
          <a:xfrm>
            <a:off x="4310945" y="4400211"/>
            <a:ext cx="2557530" cy="82828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6F65C41-9F7F-445D-9C44-18E50EC7A115}"/>
              </a:ext>
            </a:extLst>
          </p:cNvPr>
          <p:cNvSpPr/>
          <p:nvPr/>
        </p:nvSpPr>
        <p:spPr>
          <a:xfrm>
            <a:off x="6276976" y="5270543"/>
            <a:ext cx="1697254" cy="548997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839AF116-65C7-4C77-B776-01270C24B66D}"/>
              </a:ext>
            </a:extLst>
          </p:cNvPr>
          <p:cNvSpPr/>
          <p:nvPr/>
        </p:nvSpPr>
        <p:spPr>
          <a:xfrm>
            <a:off x="7917589" y="5077772"/>
            <a:ext cx="524704" cy="311423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80C143D-60A2-4F06-859F-27578E0C3A6D}"/>
              </a:ext>
            </a:extLst>
          </p:cNvPr>
          <p:cNvSpPr/>
          <p:nvPr/>
        </p:nvSpPr>
        <p:spPr>
          <a:xfrm>
            <a:off x="9132371" y="2319117"/>
            <a:ext cx="1201859" cy="366758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465F1B4-CE6E-4A43-AAA1-C32FD9EC426F}"/>
              </a:ext>
            </a:extLst>
          </p:cNvPr>
          <p:cNvSpPr/>
          <p:nvPr/>
        </p:nvSpPr>
        <p:spPr>
          <a:xfrm>
            <a:off x="10442453" y="3146255"/>
            <a:ext cx="1378071" cy="190294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83FE9DB-1835-4F7A-BB16-8B1FB5F38A51}"/>
              </a:ext>
            </a:extLst>
          </p:cNvPr>
          <p:cNvSpPr/>
          <p:nvPr/>
        </p:nvSpPr>
        <p:spPr>
          <a:xfrm>
            <a:off x="9512221" y="5049197"/>
            <a:ext cx="2177713" cy="48895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C8E4CEB7-EFFD-45CB-B246-07DEDF62DA9C}"/>
              </a:ext>
            </a:extLst>
          </p:cNvPr>
          <p:cNvSpPr/>
          <p:nvPr/>
        </p:nvSpPr>
        <p:spPr>
          <a:xfrm>
            <a:off x="8595789" y="5153634"/>
            <a:ext cx="913842" cy="47112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50527F25-6EC0-437A-8329-5C3C7E0627A1}"/>
              </a:ext>
            </a:extLst>
          </p:cNvPr>
          <p:cNvSpPr/>
          <p:nvPr/>
        </p:nvSpPr>
        <p:spPr>
          <a:xfrm>
            <a:off x="8743426" y="5756090"/>
            <a:ext cx="979218" cy="47112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646999E-C107-46BB-850A-18EECC500F3A}"/>
              </a:ext>
            </a:extLst>
          </p:cNvPr>
          <p:cNvSpPr/>
          <p:nvPr/>
        </p:nvSpPr>
        <p:spPr>
          <a:xfrm>
            <a:off x="8592588" y="5736908"/>
            <a:ext cx="150837" cy="20193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5732007D-FAB0-45E8-B7DC-DF0429B66BB4}"/>
              </a:ext>
            </a:extLst>
          </p:cNvPr>
          <p:cNvSpPr/>
          <p:nvPr/>
        </p:nvSpPr>
        <p:spPr>
          <a:xfrm>
            <a:off x="10436739" y="2768518"/>
            <a:ext cx="512165" cy="374481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30" name="Inhaltsplatzhalter 2">
            <a:extLst>
              <a:ext uri="{FF2B5EF4-FFF2-40B4-BE49-F238E27FC236}">
                <a16:creationId xmlns:a16="http://schemas.microsoft.com/office/drawing/2014/main" id="{C47767EF-142C-4A5B-A47E-9DE71A6F597F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/>
              <a:t>Implementierung</a:t>
            </a:r>
          </a:p>
          <a:p>
            <a:r>
              <a:rPr lang="de-DE" sz="1600" dirty="0"/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3809EF9E-5471-41B3-8EC7-C659A910BE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515" y="2733468"/>
            <a:ext cx="391072" cy="391072"/>
          </a:xfrm>
          <a:prstGeom prst="rect">
            <a:avLst/>
          </a:prstGeom>
        </p:spPr>
      </p:pic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F644EFC3-7BC4-4985-B92B-6961BA0CC2FE}"/>
              </a:ext>
            </a:extLst>
          </p:cNvPr>
          <p:cNvCxnSpPr/>
          <p:nvPr/>
        </p:nvCxnSpPr>
        <p:spPr>
          <a:xfrm>
            <a:off x="2234407" y="2929004"/>
            <a:ext cx="252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70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Testszenarien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C9F2467-6A8D-4B07-ADC5-DF9D36BEE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400800"/>
            <a:ext cx="8635141" cy="36512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90FFA6F-5BDA-4E45-9CF7-8FD5288D9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400800"/>
            <a:ext cx="2743200" cy="365125"/>
          </a:xfrm>
        </p:spPr>
        <p:txBody>
          <a:bodyPr/>
          <a:lstStyle/>
          <a:p>
            <a:fld id="{E2F82CDD-1B7B-460C-8A77-6C0671259C83}" type="slidenum">
              <a:rPr lang="de-DE" smtClean="0"/>
              <a:pPr/>
              <a:t>19</a:t>
            </a:fld>
            <a:endParaRPr lang="de-DE"/>
          </a:p>
        </p:txBody>
      </p:sp>
      <p:graphicFrame>
        <p:nvGraphicFramePr>
          <p:cNvPr id="7" name="Tabelle 7">
            <a:extLst>
              <a:ext uri="{FF2B5EF4-FFF2-40B4-BE49-F238E27FC236}">
                <a16:creationId xmlns:a16="http://schemas.microsoft.com/office/drawing/2014/main" id="{A10E045D-7350-493D-B20A-33A1837A15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279884"/>
              </p:ext>
            </p:extLst>
          </p:nvPr>
        </p:nvGraphicFramePr>
        <p:xfrm>
          <a:off x="3232217" y="928370"/>
          <a:ext cx="8959784" cy="47078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54169">
                  <a:extLst>
                    <a:ext uri="{9D8B030D-6E8A-4147-A177-3AD203B41FA5}">
                      <a16:colId xmlns:a16="http://schemas.microsoft.com/office/drawing/2014/main" val="379457925"/>
                    </a:ext>
                  </a:extLst>
                </a:gridCol>
                <a:gridCol w="3743114">
                  <a:extLst>
                    <a:ext uri="{9D8B030D-6E8A-4147-A177-3AD203B41FA5}">
                      <a16:colId xmlns:a16="http://schemas.microsoft.com/office/drawing/2014/main" val="2678867631"/>
                    </a:ext>
                  </a:extLst>
                </a:gridCol>
                <a:gridCol w="4367071">
                  <a:extLst>
                    <a:ext uri="{9D8B030D-6E8A-4147-A177-3AD203B41FA5}">
                      <a16:colId xmlns:a16="http://schemas.microsoft.com/office/drawing/2014/main" val="2655417034"/>
                    </a:ext>
                  </a:extLst>
                </a:gridCol>
                <a:gridCol w="395430">
                  <a:extLst>
                    <a:ext uri="{9D8B030D-6E8A-4147-A177-3AD203B41FA5}">
                      <a16:colId xmlns:a16="http://schemas.microsoft.com/office/drawing/2014/main" val="7168711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sz="20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1" dirty="0">
                          <a:solidFill>
                            <a:schemeClr val="tx1"/>
                          </a:solidFill>
                        </a:rPr>
                        <a:t>Beschreibung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1" dirty="0">
                          <a:solidFill>
                            <a:schemeClr val="tx1"/>
                          </a:solidFill>
                        </a:rPr>
                        <a:t>Ergebnis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456187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8181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BB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dirty="0"/>
                        <a:t>Willkürliche Auswahl eines Auftrags</a:t>
                      </a:r>
                    </a:p>
                    <a:p>
                      <a:pPr marL="457200" lvl="1" indent="0">
                        <a:buFont typeface="Wingdings" panose="05000000000000000000" pitchFamily="2" charset="2"/>
                        <a:buNone/>
                      </a:pPr>
                      <a:r>
                        <a:rPr lang="de-DE" dirty="0"/>
                        <a:t>Ausgabe des Kunden sowie zugehöriger Konfiguration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de-DE" dirty="0"/>
                        <a:t>Schlüssige Verbindung der Tabellen untereinander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de-DE" dirty="0"/>
                        <a:t>DB-Inhalten entsprechen Erwartungen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B5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195108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de-DE" sz="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de-DE" sz="1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8041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BB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dirty="0"/>
                        <a:t>Auflistung eines zufälligen Fahrrades in seine Einzelteile 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de-DE" dirty="0"/>
                        <a:t>Zu jedem Merkmal eine sinnvolle Kombination an Einzelteilen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de-DE" dirty="0"/>
                        <a:t>Hohe Komplexität und Varianz der Daten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B5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92821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de-DE" sz="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de-DE" sz="1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3105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B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i="0" dirty="0"/>
                        <a:t>Konzipierter Vorranggraph aus den Datenbankinhalten generieren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Clr>
                          <a:srgbClr val="FFFFFF"/>
                        </a:buClr>
                        <a:buFontTx/>
                        <a:buNone/>
                      </a:pPr>
                      <a:r>
                        <a:rPr lang="de-DE" dirty="0"/>
                        <a:t>Erfolgreiche Generierung und Übereinstimmung des Vorranggraphs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B5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288493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de-DE" sz="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00" b="0" i="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de-DE" sz="1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640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B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i="0" dirty="0"/>
                        <a:t>Durchlauf des Vorranggraph für einen zufälligen Auftrag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Clr>
                          <a:srgbClr val="FEFEFE"/>
                        </a:buClr>
                        <a:buFontTx/>
                        <a:buNone/>
                      </a:pPr>
                      <a:r>
                        <a:rPr lang="de-DE" dirty="0"/>
                        <a:t>Erfolgreicher Nachweis über Sinnhaftigkeit des Wertschöpfungsablauf 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B5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3771185"/>
                  </a:ext>
                </a:extLst>
              </a:tr>
            </a:tbl>
          </a:graphicData>
        </a:graphic>
      </p:graphicFrame>
      <p:pic>
        <p:nvPicPr>
          <p:cNvPr id="19" name="Grafik 18">
            <a:extLst>
              <a:ext uri="{FF2B5EF4-FFF2-40B4-BE49-F238E27FC236}">
                <a16:creationId xmlns:a16="http://schemas.microsoft.com/office/drawing/2014/main" id="{9FA711DD-4C62-499E-BB98-3E7017129736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8139" y="1793837"/>
            <a:ext cx="259845" cy="259845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54BAB4B2-088E-42DD-8EBA-68D0D13A7AD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8139" y="3047155"/>
            <a:ext cx="259845" cy="259845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6751868B-63AA-4A0F-B722-E16C770E9F18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8139" y="4196499"/>
            <a:ext cx="259845" cy="259845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7787D9D3-0A81-4191-986B-63E2CBC0E50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8139" y="5196236"/>
            <a:ext cx="259845" cy="259845"/>
          </a:xfrm>
          <a:prstGeom prst="rect">
            <a:avLst/>
          </a:prstGeom>
        </p:spPr>
      </p:pic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E72D80AC-D281-4517-A65E-38EDA33D3165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/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56789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1B8DBC-C93B-4446-ABCE-C79DD99C1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0094F1-B26C-44EB-B2D7-13E43F30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Projektmotivation</a:t>
            </a:r>
          </a:p>
          <a:p>
            <a:r>
              <a:rPr lang="de-DE" dirty="0"/>
              <a:t>Zielsetzung</a:t>
            </a:r>
          </a:p>
          <a:p>
            <a:r>
              <a:rPr lang="de-DE" dirty="0"/>
              <a:t>Umsetzung</a:t>
            </a:r>
          </a:p>
          <a:p>
            <a:pPr lvl="1"/>
            <a:r>
              <a:rPr lang="de-DE" dirty="0"/>
              <a:t>Datenbank</a:t>
            </a:r>
          </a:p>
          <a:p>
            <a:pPr lvl="1"/>
            <a:r>
              <a:rPr lang="de-DE" dirty="0"/>
              <a:t>Vorranggraph</a:t>
            </a:r>
          </a:p>
          <a:p>
            <a:pPr lvl="1"/>
            <a:r>
              <a:rPr lang="de-DE" dirty="0"/>
              <a:t>Implementierung</a:t>
            </a:r>
          </a:p>
          <a:p>
            <a:pPr lvl="1"/>
            <a:r>
              <a:rPr lang="de-DE" dirty="0"/>
              <a:t>Validierung</a:t>
            </a:r>
          </a:p>
          <a:p>
            <a:pPr lvl="1"/>
            <a:r>
              <a:rPr lang="de-DE" dirty="0"/>
              <a:t>Layout </a:t>
            </a:r>
            <a:r>
              <a:rPr lang="de-DE" dirty="0" err="1"/>
              <a:t>of</a:t>
            </a:r>
            <a:r>
              <a:rPr lang="de-DE" dirty="0"/>
              <a:t> Workstations</a:t>
            </a:r>
          </a:p>
          <a:p>
            <a:pPr lvl="1"/>
            <a:r>
              <a:rPr lang="de-DE" dirty="0"/>
              <a:t>Konzept zu FTF-Wegeplanung</a:t>
            </a:r>
          </a:p>
          <a:p>
            <a:r>
              <a:rPr lang="de-DE" dirty="0"/>
              <a:t>Projektabschluss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EEDBDCF-84B3-49D0-BB40-B3000DB92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4677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F08C974-F263-4452-BC1E-7C2ADF86C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40175" y="175260"/>
            <a:ext cx="8905767" cy="6113609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C9F2467-6A8D-4B07-ADC5-DF9D36BEE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12669" y="6400800"/>
            <a:ext cx="8635141" cy="36512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90FFA6F-5BDA-4E45-9CF7-8FD5288D9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2269" y="6400800"/>
            <a:ext cx="2743200" cy="365125"/>
          </a:xfrm>
        </p:spPr>
        <p:txBody>
          <a:bodyPr/>
          <a:lstStyle/>
          <a:p>
            <a:fld id="{E2F82CDD-1B7B-460C-8A77-6C0671259C83}" type="slidenum">
              <a:rPr lang="de-DE" smtClean="0"/>
              <a:pPr/>
              <a:t>20</a:t>
            </a:fld>
            <a:endParaRPr lang="de-DE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9FA711DD-4C62-499E-BB98-3E701712973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8139" y="1793837"/>
            <a:ext cx="259845" cy="259845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54BAB4B2-088E-42DD-8EBA-68D0D13A7AD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8139" y="3047155"/>
            <a:ext cx="259845" cy="259845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6751868B-63AA-4A0F-B722-E16C770E9F1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8139" y="4196499"/>
            <a:ext cx="259845" cy="259845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7787D9D3-0A81-4191-986B-63E2CBC0E501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8139" y="5196236"/>
            <a:ext cx="259845" cy="259845"/>
          </a:xfrm>
          <a:prstGeom prst="rect">
            <a:avLst/>
          </a:prstGeom>
        </p:spPr>
      </p:pic>
      <p:graphicFrame>
        <p:nvGraphicFramePr>
          <p:cNvPr id="9" name="Tabelle 8">
            <a:extLst>
              <a:ext uri="{FF2B5EF4-FFF2-40B4-BE49-F238E27FC236}">
                <a16:creationId xmlns:a16="http://schemas.microsoft.com/office/drawing/2014/main" id="{47A6FFC7-1D39-40DE-9365-83B8CC3CE2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737737"/>
              </p:ext>
            </p:extLst>
          </p:nvPr>
        </p:nvGraphicFramePr>
        <p:xfrm>
          <a:off x="9588500" y="79375"/>
          <a:ext cx="2603501" cy="2012696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2603501">
                  <a:extLst>
                    <a:ext uri="{9D8B030D-6E8A-4147-A177-3AD203B41FA5}">
                      <a16:colId xmlns:a16="http://schemas.microsoft.com/office/drawing/2014/main" val="590055447"/>
                    </a:ext>
                  </a:extLst>
                </a:gridCol>
              </a:tblGrid>
              <a:tr h="130447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200" b="1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Ausgewählte Merkmale</a:t>
                      </a:r>
                    </a:p>
                  </a:txBody>
                  <a:tcPr marL="68580" marR="68580" marT="0" marB="0">
                    <a:lnB w="6350" cap="flat" cmpd="sng" algn="ctr">
                      <a:noFill/>
                      <a:prstDash val="solid"/>
                      <a:miter lim="8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0608210"/>
                  </a:ext>
                </a:extLst>
              </a:tr>
              <a:tr h="108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000" b="0" dirty="0">
                          <a:effectLst/>
                        </a:rPr>
                        <a:t>Unisex Rennrad Aluminium</a:t>
                      </a:r>
                      <a:endParaRPr lang="de-DE" sz="1400" b="0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6577302"/>
                  </a:ext>
                </a:extLst>
              </a:tr>
              <a:tr h="108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000" b="0" dirty="0">
                          <a:effectLst/>
                        </a:rPr>
                        <a:t>Trekkingfederung Standard</a:t>
                      </a:r>
                      <a:endParaRPr lang="de-DE" sz="1400" b="0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7266699"/>
                  </a:ext>
                </a:extLst>
              </a:tr>
              <a:tr h="108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000" b="0" dirty="0" err="1">
                          <a:effectLst/>
                        </a:rPr>
                        <a:t>Weiss</a:t>
                      </a:r>
                      <a:r>
                        <a:rPr lang="de-DE" sz="1000" b="0" dirty="0">
                          <a:effectLst/>
                        </a:rPr>
                        <a:t> uni</a:t>
                      </a:r>
                      <a:endParaRPr lang="de-DE" sz="1400" b="0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57314412"/>
                  </a:ext>
                </a:extLst>
              </a:tr>
              <a:tr h="108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000" b="0" dirty="0">
                          <a:effectLst/>
                        </a:rPr>
                        <a:t>Lenker Komfort</a:t>
                      </a:r>
                      <a:endParaRPr lang="de-DE" sz="1400" b="0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7543340"/>
                  </a:ext>
                </a:extLst>
              </a:tr>
              <a:tr h="108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000" b="0" dirty="0">
                          <a:effectLst/>
                        </a:rPr>
                        <a:t>Felgen </a:t>
                      </a:r>
                      <a:r>
                        <a:rPr lang="de-DE" sz="1000" b="0" dirty="0" err="1">
                          <a:effectLst/>
                        </a:rPr>
                        <a:t>Gelaende</a:t>
                      </a:r>
                      <a:r>
                        <a:rPr lang="de-DE" sz="1000" b="0" dirty="0">
                          <a:effectLst/>
                        </a:rPr>
                        <a:t> Pro</a:t>
                      </a:r>
                      <a:endParaRPr lang="de-DE" sz="1400" b="0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4036338"/>
                  </a:ext>
                </a:extLst>
              </a:tr>
              <a:tr h="108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000" b="0" dirty="0">
                          <a:effectLst/>
                        </a:rPr>
                        <a:t>Bereifung Komfort</a:t>
                      </a:r>
                      <a:endParaRPr lang="de-DE" sz="1400" b="0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7707929"/>
                  </a:ext>
                </a:extLst>
              </a:tr>
              <a:tr h="108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000" b="0" dirty="0" err="1">
                          <a:effectLst/>
                        </a:rPr>
                        <a:t>Gelaende</a:t>
                      </a:r>
                      <a:r>
                        <a:rPr lang="de-DE" sz="1000" b="0" dirty="0">
                          <a:effectLst/>
                        </a:rPr>
                        <a:t> Kettenschaltung mechanisch</a:t>
                      </a:r>
                      <a:endParaRPr lang="de-DE" sz="1400" b="0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0220230"/>
                  </a:ext>
                </a:extLst>
              </a:tr>
              <a:tr h="108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000" b="0" dirty="0">
                          <a:effectLst/>
                        </a:rPr>
                        <a:t>Rennradsattel Herren</a:t>
                      </a:r>
                      <a:endParaRPr lang="de-DE" sz="1400" b="0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7706468"/>
                  </a:ext>
                </a:extLst>
              </a:tr>
              <a:tr h="108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000" b="0" dirty="0">
                          <a:effectLst/>
                        </a:rPr>
                        <a:t>Scheibenbremse Standard</a:t>
                      </a:r>
                      <a:endParaRPr lang="de-DE" sz="1400" b="0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3718383"/>
                  </a:ext>
                </a:extLst>
              </a:tr>
              <a:tr h="108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000" b="0" dirty="0">
                          <a:effectLst/>
                        </a:rPr>
                        <a:t>Beleuchtung Pro</a:t>
                      </a:r>
                      <a:endParaRPr lang="de-DE" sz="1400" b="0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52137938"/>
                  </a:ext>
                </a:extLst>
              </a:tr>
              <a:tr h="108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000" b="0" dirty="0">
                          <a:effectLst/>
                        </a:rPr>
                        <a:t>Trekking Pedale</a:t>
                      </a:r>
                      <a:endParaRPr lang="de-DE" sz="1400" b="0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2007653"/>
                  </a:ext>
                </a:extLst>
              </a:tr>
            </a:tbl>
          </a:graphicData>
        </a:graphic>
      </p:graphicFrame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EB08047E-58AD-49E5-BB31-D2E0D77597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5937456"/>
              </p:ext>
            </p:extLst>
          </p:nvPr>
        </p:nvGraphicFramePr>
        <p:xfrm>
          <a:off x="3265576" y="79375"/>
          <a:ext cx="2830424" cy="9144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307635">
                  <a:extLst>
                    <a:ext uri="{9D8B030D-6E8A-4147-A177-3AD203B41FA5}">
                      <a16:colId xmlns:a16="http://schemas.microsoft.com/office/drawing/2014/main" val="1427147824"/>
                    </a:ext>
                  </a:extLst>
                </a:gridCol>
                <a:gridCol w="2522789">
                  <a:extLst>
                    <a:ext uri="{9D8B030D-6E8A-4147-A177-3AD203B41FA5}">
                      <a16:colId xmlns:a16="http://schemas.microsoft.com/office/drawing/2014/main" val="14476269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2000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B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0" i="0" dirty="0">
                          <a:solidFill>
                            <a:schemeClr val="tx1"/>
                          </a:solidFill>
                        </a:rPr>
                        <a:t>Durchlauf des Vorranggraph für einen zufälligen Auftrag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350959"/>
                  </a:ext>
                </a:extLst>
              </a:tr>
            </a:tbl>
          </a:graphicData>
        </a:graphic>
      </p:graphicFrame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C93E2DFE-AF4B-4EC9-B52F-FAFE18621E32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/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97569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Layout of Workstations</a:t>
            </a:r>
          </a:p>
          <a:p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D633CBD-B0B1-4BD1-896E-804C7AE1C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7C1666-BD2C-4D1B-967E-5995186F7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21</a:t>
            </a:fld>
            <a:endParaRPr lang="de-DE"/>
          </a:p>
        </p:txBody>
      </p:sp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90C2461-F35A-4AE6-9D7B-AFB524FA0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625" y="1046479"/>
            <a:ext cx="8837185" cy="465853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2BFCAB3E-C9CE-4633-B05F-ADEF43FB2931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/>
              <a:t>Layout </a:t>
            </a:r>
            <a:r>
              <a:rPr lang="de-DE" sz="1600" dirty="0" err="1"/>
              <a:t>of</a:t>
            </a:r>
            <a:r>
              <a:rPr lang="de-DE" sz="1600" dirty="0"/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856562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Der Anfang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D633CBD-B0B1-4BD1-896E-804C7AE1C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7C1666-BD2C-4D1B-967E-5995186F7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22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27A2BD8-5787-4465-9466-693AB9E87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338" y="1595181"/>
            <a:ext cx="5725324" cy="366763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02D5CF9-6FAA-429F-9541-EA47C7B9D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831" y="3169933"/>
            <a:ext cx="939094" cy="51813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B3C8386-1189-4AE9-BF3B-AE91298FF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2831" y="3169932"/>
            <a:ext cx="939094" cy="51813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EE0909A-6604-486A-927C-B288E1869F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6453" y="3175811"/>
            <a:ext cx="939094" cy="506374"/>
          </a:xfrm>
          <a:prstGeom prst="rect">
            <a:avLst/>
          </a:prstGeom>
        </p:spPr>
      </p:pic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81636299-26DA-40EA-86B7-3E937EE3CBC1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/>
              <a:t>Layout </a:t>
            </a:r>
            <a:r>
              <a:rPr lang="de-DE" sz="1600" dirty="0" err="1"/>
              <a:t>of</a:t>
            </a:r>
            <a:r>
              <a:rPr lang="de-DE" sz="1600" dirty="0"/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5065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 L 0.15286 0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D3BBF4C8-A4D8-4954-96B1-39E3B46E2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338" y="1595181"/>
            <a:ext cx="5725324" cy="3667637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Station 1 – Station 2</a:t>
            </a:r>
          </a:p>
          <a:p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D633CBD-B0B1-4BD1-896E-804C7AE1C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7C1666-BD2C-4D1B-967E-5995186F7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23</a:t>
            </a:fld>
            <a:endParaRPr lang="de-DE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F86C02D-811B-428A-9C80-6331CCCFC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530" y="1684460"/>
            <a:ext cx="10790113" cy="341141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3003A16-05F7-499B-BD5E-68DA9B55EB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6453" y="3175811"/>
            <a:ext cx="939094" cy="506374"/>
          </a:xfrm>
          <a:prstGeom prst="rect">
            <a:avLst/>
          </a:prstGeom>
        </p:spPr>
      </p:pic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C351902C-9A56-44A6-99AF-D2B8F0EC9884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/>
              <a:t>Layout of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0ECC0E4-824A-450C-95A0-BDC270085AB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0772" y="-15172"/>
            <a:ext cx="3210373" cy="633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328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2669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34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0391 0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Lackierung und Trocknung</a:t>
            </a:r>
          </a:p>
          <a:p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D633CBD-B0B1-4BD1-896E-804C7AE1C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7C1666-BD2C-4D1B-967E-5995186F7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24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08C668D-A8BE-4735-911A-04D65F656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030" y="2223000"/>
            <a:ext cx="7629020" cy="24120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BACBF01-3773-449C-927F-B4A43F28EA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40157" y="3175812"/>
            <a:ext cx="939094" cy="50637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127C065-CC50-4ED7-92E6-B6451FCDCF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45791" y="3169932"/>
            <a:ext cx="939094" cy="506374"/>
          </a:xfrm>
          <a:prstGeom prst="rect">
            <a:avLst/>
          </a:prstGeom>
        </p:spPr>
      </p:pic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BF874A67-7DB4-4907-B94D-37F6BE522CF0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/>
              <a:t>Layout </a:t>
            </a:r>
            <a:r>
              <a:rPr lang="de-DE" sz="1600" dirty="0" err="1"/>
              <a:t>of</a:t>
            </a:r>
            <a:r>
              <a:rPr lang="de-DE" sz="1600" dirty="0"/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48751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0 L 0.32786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93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10795 0.11875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1" y="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Nach der Trocknung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D633CBD-B0B1-4BD1-896E-804C7AE1C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7C1666-BD2C-4D1B-967E-5995186F7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25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477F97E-D30A-4396-A58F-358970ABA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358" y="404804"/>
            <a:ext cx="5253561" cy="5840631"/>
          </a:xfrm>
          <a:prstGeom prst="rect">
            <a:avLst/>
          </a:prstGeom>
        </p:spPr>
      </p:pic>
      <p:sp>
        <p:nvSpPr>
          <p:cNvPr id="7" name="Pfeil: nach unten 6">
            <a:extLst>
              <a:ext uri="{FF2B5EF4-FFF2-40B4-BE49-F238E27FC236}">
                <a16:creationId xmlns:a16="http://schemas.microsoft.com/office/drawing/2014/main" id="{1D9FC619-5918-487F-A5B0-0005D109FE01}"/>
              </a:ext>
            </a:extLst>
          </p:cNvPr>
          <p:cNvSpPr/>
          <p:nvPr/>
        </p:nvSpPr>
        <p:spPr>
          <a:xfrm rot="1269306">
            <a:off x="7366694" y="1858284"/>
            <a:ext cx="498764" cy="1303528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: nach unten 7">
            <a:extLst>
              <a:ext uri="{FF2B5EF4-FFF2-40B4-BE49-F238E27FC236}">
                <a16:creationId xmlns:a16="http://schemas.microsoft.com/office/drawing/2014/main" id="{DB82A280-0AA0-4558-A20A-F4E3C4C6A9F0}"/>
              </a:ext>
            </a:extLst>
          </p:cNvPr>
          <p:cNvSpPr/>
          <p:nvPr/>
        </p:nvSpPr>
        <p:spPr>
          <a:xfrm rot="252674">
            <a:off x="7595418" y="1885312"/>
            <a:ext cx="498764" cy="3151376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: nach unten 8">
            <a:extLst>
              <a:ext uri="{FF2B5EF4-FFF2-40B4-BE49-F238E27FC236}">
                <a16:creationId xmlns:a16="http://schemas.microsoft.com/office/drawing/2014/main" id="{BFC7D86C-2EB0-45FB-8C2F-0A46BE1DA715}"/>
              </a:ext>
            </a:extLst>
          </p:cNvPr>
          <p:cNvSpPr/>
          <p:nvPr/>
        </p:nvSpPr>
        <p:spPr>
          <a:xfrm rot="19779686">
            <a:off x="8780690" y="1684698"/>
            <a:ext cx="498764" cy="3880387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: nach unten 9">
            <a:extLst>
              <a:ext uri="{FF2B5EF4-FFF2-40B4-BE49-F238E27FC236}">
                <a16:creationId xmlns:a16="http://schemas.microsoft.com/office/drawing/2014/main" id="{84A07245-053C-4EAF-B2D5-DBE24D10DB49}"/>
              </a:ext>
            </a:extLst>
          </p:cNvPr>
          <p:cNvSpPr/>
          <p:nvPr/>
        </p:nvSpPr>
        <p:spPr>
          <a:xfrm rot="17778108">
            <a:off x="8980408" y="1225699"/>
            <a:ext cx="498764" cy="2563304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B5EA3C02-0D4F-49B9-8135-BE0DCFBAADF2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/>
              <a:t>Layout </a:t>
            </a:r>
            <a:r>
              <a:rPr lang="de-DE" sz="1600" dirty="0" err="1"/>
              <a:t>of</a:t>
            </a:r>
            <a:r>
              <a:rPr lang="de-DE" sz="1600" dirty="0"/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54336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Funktion Arbeitsstation A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D633CBD-B0B1-4BD1-896E-804C7AE1C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7C1666-BD2C-4D1B-967E-5995186F7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26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DCD93F8-F097-4380-AC02-AA9C3B3BA0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27725" y="911434"/>
            <a:ext cx="6205027" cy="533400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89BE26C1-DD82-415E-8583-93367BDCF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30238" y="1562912"/>
            <a:ext cx="939094" cy="506374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2BEA750-8D94-4CD6-8CD4-40740598D0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238" y="1551153"/>
            <a:ext cx="939094" cy="518133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EF0F85F8-55A0-4BC7-83A1-1BFD2CA35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7359" y="2560333"/>
            <a:ext cx="939094" cy="518133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86EE6855-0100-4F46-A635-B3465BF4F4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16438" y="4582780"/>
            <a:ext cx="652894" cy="26800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A8202EEB-3104-4337-99D7-74C6861C13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8071" y="4850780"/>
            <a:ext cx="939094" cy="518133"/>
          </a:xfrm>
          <a:prstGeom prst="rect">
            <a:avLst/>
          </a:prstGeom>
        </p:spPr>
      </p:pic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11F25054-C8CD-48B6-956B-68305E88F868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/>
              <a:t>Layout </a:t>
            </a:r>
            <a:r>
              <a:rPr lang="de-DE" sz="1600" dirty="0" err="1"/>
              <a:t>of</a:t>
            </a:r>
            <a:r>
              <a:rPr lang="de-DE" sz="1600" dirty="0"/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406841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0.00069 L 3.95833E-6 -4.81481E-6 L 0.10638 -0.00185 C 0.10573 0.08288 0.1056 0.16806 0.1052 0.25325 C 0.06614 0.25255 0.08567 0.25579 0.047 0.2551 C 0.03463 0.26875 0.05 0.32825 0.04401 0.35718 C 0.03815 0.38635 0.01458 0.41366 0.01132 0.42963 " pathEditMode="relative" rAng="0" ptsTypes="AAAAA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13" y="21458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3.33333E-6 0.09421 L 0.14713 0.09537 L 0.14713 0.32431 C 0.17096 0.32431 0.19557 0.33333 0.2194 0.33333 " pathEditMode="relative" rAng="0" ptsTypes="AAAAA">
                                      <p:cBhvr>
                                        <p:cTn id="2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64" y="1666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9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Parkplatz und Versorgungs-FTF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D633CBD-B0B1-4BD1-896E-804C7AE1C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7C1666-BD2C-4D1B-967E-5995186F7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27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5F71490-5321-4568-BA92-DB5F21C65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669" y="704460"/>
            <a:ext cx="7509797" cy="551964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CB1376D4-B9DA-4755-9F38-BEF2FB87F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2825" y="2276964"/>
            <a:ext cx="820292" cy="452585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6E0222D-2480-4605-BEF7-C07DC08202DF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/>
              <a:t>Layout </a:t>
            </a:r>
            <a:r>
              <a:rPr lang="de-DE" sz="1600" dirty="0" err="1"/>
              <a:t>of</a:t>
            </a:r>
            <a:r>
              <a:rPr lang="de-DE" sz="1600" dirty="0"/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75527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1597 L 0.00052 -0.0625 L -0.27057 -0.06041 L -0.04818 -0.0625 L -0.04687 0.2051 L 0.20234 0.20301 L 0.20612 0.3007 L 0.20612 0.31621 L 0.20807 0.40301 " pathEditMode="relative" ptsTypes="AAAAAAAAA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E4CA927-B7D6-4FD7-96CC-2B3765F2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6240F4-2EA5-4DA9-99FD-F58E1F5E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28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1E5781-504C-4D79-9ED2-01FED6ED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8828" y="853888"/>
            <a:ext cx="5867400" cy="4895850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2BBC4833-1671-48B2-A916-9351C1DF3BBC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/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718913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E4CA927-B7D6-4FD7-96CC-2B3765F2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6240F4-2EA5-4DA9-99FD-F58E1F5E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29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1E5781-504C-4D79-9ED2-01FED6EDA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8828" y="856265"/>
            <a:ext cx="5867400" cy="4891095"/>
          </a:xfrm>
          <a:prstGeom prst="rect">
            <a:avLst/>
          </a:prstGeom>
        </p:spPr>
      </p:pic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7E769E7-C8CB-41B3-A62F-FB1A5A3C0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F710BFBD-942D-4FB8-B959-DA14FF1130A7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/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09964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3C78BDD-59DB-4D94-B1BE-51042F841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26331C1-EA6A-4305-886A-E25022DA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3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937119D-B782-4ED2-9861-5159EE2C2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110" y="92075"/>
            <a:ext cx="6843696" cy="5971294"/>
          </a:xfrm>
          <a:prstGeom prst="rect">
            <a:avLst/>
          </a:prstGeom>
        </p:spPr>
      </p:pic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E4D54487-76F0-4751-903B-1FFB978BC5D1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103421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E4CA927-B7D6-4FD7-96CC-2B3765F2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6240F4-2EA5-4DA9-99FD-F58E1F5E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30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1E5781-504C-4D79-9ED2-01FED6EDA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8828" y="856265"/>
            <a:ext cx="5867400" cy="4891095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82FB977B-2ABB-44B9-800D-901711881869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/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27691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E4CA927-B7D6-4FD7-96CC-2B3765F2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6240F4-2EA5-4DA9-99FD-F58E1F5E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31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1E5781-504C-4D79-9ED2-01FED6EDA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8828" y="856265"/>
            <a:ext cx="5867400" cy="4891095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B672BFB3-DF04-4E43-B0E6-A4CF8CB2F103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/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52837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E4CA927-B7D6-4FD7-96CC-2B3765F2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6240F4-2EA5-4DA9-99FD-F58E1F5E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32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1E5781-504C-4D79-9ED2-01FED6EDA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8828" y="856265"/>
            <a:ext cx="5867399" cy="4891095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BBCC62D0-1FA1-41E7-B605-9506A80461DE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/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648044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E4CA927-B7D6-4FD7-96CC-2B3765F2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6240F4-2EA5-4DA9-99FD-F58E1F5E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33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1E5781-504C-4D79-9ED2-01FED6EDA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8828" y="856265"/>
            <a:ext cx="5867400" cy="4891095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BC038ECE-F448-40D3-A636-0E30D15E6B51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/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75735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DC7B7461-4828-4EF9-B7AC-CE021395F268}"/>
              </a:ext>
            </a:extLst>
          </p:cNvPr>
          <p:cNvGrpSpPr/>
          <p:nvPr/>
        </p:nvGrpSpPr>
        <p:grpSpPr>
          <a:xfrm>
            <a:off x="3183643" y="75342"/>
            <a:ext cx="9081338" cy="3523743"/>
            <a:chOff x="3225588" y="1459527"/>
            <a:chExt cx="9081338" cy="3523743"/>
          </a:xfrm>
        </p:grpSpPr>
        <p:grpSp>
          <p:nvGrpSpPr>
            <p:cNvPr id="2" name="Gruppieren 1">
              <a:extLst>
                <a:ext uri="{FF2B5EF4-FFF2-40B4-BE49-F238E27FC236}">
                  <a16:creationId xmlns:a16="http://schemas.microsoft.com/office/drawing/2014/main" id="{BEB2CD81-2D66-4516-9444-57199B4DC044}"/>
                </a:ext>
              </a:extLst>
            </p:cNvPr>
            <p:cNvGrpSpPr/>
            <p:nvPr/>
          </p:nvGrpSpPr>
          <p:grpSpPr>
            <a:xfrm>
              <a:off x="3225588" y="1459527"/>
              <a:ext cx="8999166" cy="3523743"/>
              <a:chOff x="1220970" y="1730794"/>
              <a:chExt cx="11353631" cy="4408929"/>
            </a:xfrm>
          </p:grpSpPr>
          <p:sp>
            <p:nvSpPr>
              <p:cNvPr id="9" name="Diamond 51">
                <a:extLst>
                  <a:ext uri="{FF2B5EF4-FFF2-40B4-BE49-F238E27FC236}">
                    <a16:creationId xmlns:a16="http://schemas.microsoft.com/office/drawing/2014/main" id="{69A9B6B6-CD81-44E0-B5C4-3580305B0FF7}"/>
                  </a:ext>
                </a:extLst>
              </p:cNvPr>
              <p:cNvSpPr/>
              <p:nvPr/>
            </p:nvSpPr>
            <p:spPr>
              <a:xfrm>
                <a:off x="1220970" y="3009899"/>
                <a:ext cx="1242829" cy="1242829"/>
              </a:xfrm>
              <a:prstGeom prst="diamond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10" name="Diamond 4">
                <a:extLst>
                  <a:ext uri="{FF2B5EF4-FFF2-40B4-BE49-F238E27FC236}">
                    <a16:creationId xmlns:a16="http://schemas.microsoft.com/office/drawing/2014/main" id="{5B93AB1E-333F-41C8-A136-AB9AA77F98CC}"/>
                  </a:ext>
                </a:extLst>
              </p:cNvPr>
              <p:cNvSpPr/>
              <p:nvPr/>
            </p:nvSpPr>
            <p:spPr>
              <a:xfrm>
                <a:off x="1371600" y="3162300"/>
                <a:ext cx="914400" cy="914400"/>
              </a:xfrm>
              <a:prstGeom prst="diamond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  <a:t>Sprint</a:t>
                </a:r>
                <a:b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</a:br>
                <a: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  <a:t>1</a:t>
                </a:r>
                <a:endParaRPr lang="en-US" sz="900" b="1" dirty="0">
                  <a:solidFill>
                    <a:schemeClr val="bg1"/>
                  </a:solidFill>
                  <a:latin typeface="Abel" panose="02000506030000020004" pitchFamily="2" charset="0"/>
                </a:endParaRPr>
              </a:p>
            </p:txBody>
          </p:sp>
          <p:cxnSp>
            <p:nvCxnSpPr>
              <p:cNvPr id="11" name="Straight Connector 13">
                <a:extLst>
                  <a:ext uri="{FF2B5EF4-FFF2-40B4-BE49-F238E27FC236}">
                    <a16:creationId xmlns:a16="http://schemas.microsoft.com/office/drawing/2014/main" id="{DCEE13C4-B333-44AC-A0EE-E91FAA951630}"/>
                  </a:ext>
                </a:extLst>
              </p:cNvPr>
              <p:cNvCxnSpPr>
                <a:endCxn id="9" idx="0"/>
              </p:cNvCxnSpPr>
              <p:nvPr/>
            </p:nvCxnSpPr>
            <p:spPr>
              <a:xfrm flipV="1">
                <a:off x="1231900" y="3009899"/>
                <a:ext cx="610485" cy="596901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6">
                <a:extLst>
                  <a:ext uri="{FF2B5EF4-FFF2-40B4-BE49-F238E27FC236}">
                    <a16:creationId xmlns:a16="http://schemas.microsoft.com/office/drawing/2014/main" id="{5F91B6A3-3165-43F4-9241-74E9A320ED65}"/>
                  </a:ext>
                </a:extLst>
              </p:cNvPr>
              <p:cNvCxnSpPr/>
              <p:nvPr/>
            </p:nvCxnSpPr>
            <p:spPr>
              <a:xfrm>
                <a:off x="1828800" y="1752600"/>
                <a:ext cx="0" cy="12700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32">
                <a:extLst>
                  <a:ext uri="{FF2B5EF4-FFF2-40B4-BE49-F238E27FC236}">
                    <a16:creationId xmlns:a16="http://schemas.microsoft.com/office/drawing/2014/main" id="{21E0FE04-42EF-4F92-AD0E-4974C5A9262B}"/>
                  </a:ext>
                </a:extLst>
              </p:cNvPr>
              <p:cNvCxnSpPr/>
              <p:nvPr/>
            </p:nvCxnSpPr>
            <p:spPr>
              <a:xfrm flipV="1">
                <a:off x="1866900" y="3628659"/>
                <a:ext cx="571500" cy="5715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34">
                <a:extLst>
                  <a:ext uri="{FF2B5EF4-FFF2-40B4-BE49-F238E27FC236}">
                    <a16:creationId xmlns:a16="http://schemas.microsoft.com/office/drawing/2014/main" id="{20563623-03D4-4812-973A-8FFBF6E55087}"/>
                  </a:ext>
                </a:extLst>
              </p:cNvPr>
              <p:cNvCxnSpPr/>
              <p:nvPr/>
            </p:nvCxnSpPr>
            <p:spPr>
              <a:xfrm flipH="1">
                <a:off x="2413000" y="3628659"/>
                <a:ext cx="889000" cy="0"/>
              </a:xfrm>
              <a:prstGeom prst="line">
                <a:avLst/>
              </a:prstGeom>
              <a:ln w="254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Diamond 55">
                <a:extLst>
                  <a:ext uri="{FF2B5EF4-FFF2-40B4-BE49-F238E27FC236}">
                    <a16:creationId xmlns:a16="http://schemas.microsoft.com/office/drawing/2014/main" id="{56A30DB1-7390-4CD2-A475-FFAA387A0AFF}"/>
                  </a:ext>
                </a:extLst>
              </p:cNvPr>
              <p:cNvSpPr/>
              <p:nvPr/>
            </p:nvSpPr>
            <p:spPr>
              <a:xfrm rot="10800000">
                <a:off x="3302000" y="3009899"/>
                <a:ext cx="1242829" cy="1242829"/>
              </a:xfrm>
              <a:prstGeom prst="diamond">
                <a:avLst/>
              </a:prstGeom>
              <a:solidFill>
                <a:schemeClr val="accent2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17" name="Diamond 56">
                <a:extLst>
                  <a:ext uri="{FF2B5EF4-FFF2-40B4-BE49-F238E27FC236}">
                    <a16:creationId xmlns:a16="http://schemas.microsoft.com/office/drawing/2014/main" id="{23AAC8A0-F56F-42DE-83C3-15AD45AF4BCB}"/>
                  </a:ext>
                </a:extLst>
              </p:cNvPr>
              <p:cNvSpPr/>
              <p:nvPr/>
            </p:nvSpPr>
            <p:spPr>
              <a:xfrm>
                <a:off x="3479799" y="3185927"/>
                <a:ext cx="914400" cy="914400"/>
              </a:xfrm>
              <a:prstGeom prst="diamond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  <a:t>Sprint</a:t>
                </a:r>
                <a:b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</a:br>
                <a: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  <a:t>2</a:t>
                </a:r>
              </a:p>
            </p:txBody>
          </p:sp>
          <p:cxnSp>
            <p:nvCxnSpPr>
              <p:cNvPr id="18" name="Straight Connector 57">
                <a:extLst>
                  <a:ext uri="{FF2B5EF4-FFF2-40B4-BE49-F238E27FC236}">
                    <a16:creationId xmlns:a16="http://schemas.microsoft.com/office/drawing/2014/main" id="{E6D82E3D-344D-4C4F-A2E9-6E8B38DB9234}"/>
                  </a:ext>
                </a:extLst>
              </p:cNvPr>
              <p:cNvCxnSpPr>
                <a:endCxn id="16" idx="0"/>
              </p:cNvCxnSpPr>
              <p:nvPr/>
            </p:nvCxnSpPr>
            <p:spPr>
              <a:xfrm rot="10800000" flipV="1">
                <a:off x="3923414" y="3655827"/>
                <a:ext cx="610485" cy="596901"/>
              </a:xfrm>
              <a:prstGeom prst="line">
                <a:avLst/>
              </a:prstGeom>
              <a:ln w="254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58">
                <a:extLst>
                  <a:ext uri="{FF2B5EF4-FFF2-40B4-BE49-F238E27FC236}">
                    <a16:creationId xmlns:a16="http://schemas.microsoft.com/office/drawing/2014/main" id="{2A555F62-6A53-40B2-BA79-FB8450C728F2}"/>
                  </a:ext>
                </a:extLst>
              </p:cNvPr>
              <p:cNvCxnSpPr/>
              <p:nvPr/>
            </p:nvCxnSpPr>
            <p:spPr>
              <a:xfrm rot="10800000">
                <a:off x="3936999" y="4213827"/>
                <a:ext cx="0" cy="1270800"/>
              </a:xfrm>
              <a:prstGeom prst="line">
                <a:avLst/>
              </a:prstGeom>
              <a:ln w="254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59">
                <a:extLst>
                  <a:ext uri="{FF2B5EF4-FFF2-40B4-BE49-F238E27FC236}">
                    <a16:creationId xmlns:a16="http://schemas.microsoft.com/office/drawing/2014/main" id="{164FAD0B-E4B9-4B91-BDE8-81AD0B446E2B}"/>
                  </a:ext>
                </a:extLst>
              </p:cNvPr>
              <p:cNvCxnSpPr/>
              <p:nvPr/>
            </p:nvCxnSpPr>
            <p:spPr>
              <a:xfrm rot="10800000" flipH="1">
                <a:off x="4533899" y="3659368"/>
                <a:ext cx="889000" cy="0"/>
              </a:xfrm>
              <a:prstGeom prst="line">
                <a:avLst/>
              </a:prstGeom>
              <a:ln w="254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60">
                <a:extLst>
                  <a:ext uri="{FF2B5EF4-FFF2-40B4-BE49-F238E27FC236}">
                    <a16:creationId xmlns:a16="http://schemas.microsoft.com/office/drawing/2014/main" id="{29216779-8EDD-4216-B8F5-7ED208C84553}"/>
                  </a:ext>
                </a:extLst>
              </p:cNvPr>
              <p:cNvCxnSpPr/>
              <p:nvPr/>
            </p:nvCxnSpPr>
            <p:spPr>
              <a:xfrm rot="10800000" flipV="1">
                <a:off x="3327399" y="3062468"/>
                <a:ext cx="571500" cy="571500"/>
              </a:xfrm>
              <a:prstGeom prst="line">
                <a:avLst/>
              </a:prstGeom>
              <a:ln w="254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Diamond 77">
                <a:extLst>
                  <a:ext uri="{FF2B5EF4-FFF2-40B4-BE49-F238E27FC236}">
                    <a16:creationId xmlns:a16="http://schemas.microsoft.com/office/drawing/2014/main" id="{4A407C45-2A4B-4AF5-BE8A-157C6FF0A7F1}"/>
                  </a:ext>
                </a:extLst>
              </p:cNvPr>
              <p:cNvSpPr/>
              <p:nvPr/>
            </p:nvSpPr>
            <p:spPr>
              <a:xfrm>
                <a:off x="5422899" y="3050808"/>
                <a:ext cx="1242829" cy="1242829"/>
              </a:xfrm>
              <a:prstGeom prst="diamond">
                <a:avLst/>
              </a:prstGeom>
              <a:solidFill>
                <a:schemeClr val="accent3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23" name="Diamond 78">
                <a:extLst>
                  <a:ext uri="{FF2B5EF4-FFF2-40B4-BE49-F238E27FC236}">
                    <a16:creationId xmlns:a16="http://schemas.microsoft.com/office/drawing/2014/main" id="{0722490F-FBFF-4F4D-8C22-30326A005824}"/>
                  </a:ext>
                </a:extLst>
              </p:cNvPr>
              <p:cNvSpPr/>
              <p:nvPr/>
            </p:nvSpPr>
            <p:spPr>
              <a:xfrm>
                <a:off x="5573529" y="3203209"/>
                <a:ext cx="914400" cy="914400"/>
              </a:xfrm>
              <a:prstGeom prst="diamond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  <a:t>Sprint</a:t>
                </a:r>
                <a:b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</a:br>
                <a: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  <a:t>3</a:t>
                </a:r>
              </a:p>
            </p:txBody>
          </p:sp>
          <p:cxnSp>
            <p:nvCxnSpPr>
              <p:cNvPr id="24" name="Straight Connector 79">
                <a:extLst>
                  <a:ext uri="{FF2B5EF4-FFF2-40B4-BE49-F238E27FC236}">
                    <a16:creationId xmlns:a16="http://schemas.microsoft.com/office/drawing/2014/main" id="{BD9913A2-7603-4C52-A5B7-07799EC08246}"/>
                  </a:ext>
                </a:extLst>
              </p:cNvPr>
              <p:cNvCxnSpPr>
                <a:endCxn id="22" idx="0"/>
              </p:cNvCxnSpPr>
              <p:nvPr/>
            </p:nvCxnSpPr>
            <p:spPr>
              <a:xfrm flipV="1">
                <a:off x="5433829" y="3050808"/>
                <a:ext cx="610485" cy="596901"/>
              </a:xfrm>
              <a:prstGeom prst="line">
                <a:avLst/>
              </a:prstGeom>
              <a:ln w="254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80">
                <a:extLst>
                  <a:ext uri="{FF2B5EF4-FFF2-40B4-BE49-F238E27FC236}">
                    <a16:creationId xmlns:a16="http://schemas.microsoft.com/office/drawing/2014/main" id="{64A940EE-4F1E-4157-8E75-9F7EEE355E1E}"/>
                  </a:ext>
                </a:extLst>
              </p:cNvPr>
              <p:cNvCxnSpPr/>
              <p:nvPr/>
            </p:nvCxnSpPr>
            <p:spPr>
              <a:xfrm>
                <a:off x="6030729" y="1803399"/>
                <a:ext cx="0" cy="1270800"/>
              </a:xfrm>
              <a:prstGeom prst="line">
                <a:avLst/>
              </a:prstGeom>
              <a:ln w="254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82">
                <a:extLst>
                  <a:ext uri="{FF2B5EF4-FFF2-40B4-BE49-F238E27FC236}">
                    <a16:creationId xmlns:a16="http://schemas.microsoft.com/office/drawing/2014/main" id="{A1D96FDA-E56A-43F1-8DB4-3086280E266A}"/>
                  </a:ext>
                </a:extLst>
              </p:cNvPr>
              <p:cNvCxnSpPr/>
              <p:nvPr/>
            </p:nvCxnSpPr>
            <p:spPr>
              <a:xfrm flipV="1">
                <a:off x="6068829" y="3669568"/>
                <a:ext cx="571500" cy="571500"/>
              </a:xfrm>
              <a:prstGeom prst="line">
                <a:avLst/>
              </a:prstGeom>
              <a:ln w="254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83">
                <a:extLst>
                  <a:ext uri="{FF2B5EF4-FFF2-40B4-BE49-F238E27FC236}">
                    <a16:creationId xmlns:a16="http://schemas.microsoft.com/office/drawing/2014/main" id="{B63FDEDF-8FEC-4D62-AD6D-F4646C1C700D}"/>
                  </a:ext>
                </a:extLst>
              </p:cNvPr>
              <p:cNvCxnSpPr/>
              <p:nvPr/>
            </p:nvCxnSpPr>
            <p:spPr>
              <a:xfrm flipH="1">
                <a:off x="6614929" y="3669568"/>
                <a:ext cx="889000" cy="0"/>
              </a:xfrm>
              <a:prstGeom prst="line">
                <a:avLst/>
              </a:prstGeom>
              <a:ln w="254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Diamond 85">
                <a:extLst>
                  <a:ext uri="{FF2B5EF4-FFF2-40B4-BE49-F238E27FC236}">
                    <a16:creationId xmlns:a16="http://schemas.microsoft.com/office/drawing/2014/main" id="{57D05561-E12E-4933-A44D-A0F2E48B51EB}"/>
                  </a:ext>
                </a:extLst>
              </p:cNvPr>
              <p:cNvSpPr/>
              <p:nvPr/>
            </p:nvSpPr>
            <p:spPr>
              <a:xfrm rot="10800000">
                <a:off x="7503928" y="3050808"/>
                <a:ext cx="1242829" cy="1242829"/>
              </a:xfrm>
              <a:prstGeom prst="diamond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29" name="Diamond 86">
                <a:extLst>
                  <a:ext uri="{FF2B5EF4-FFF2-40B4-BE49-F238E27FC236}">
                    <a16:creationId xmlns:a16="http://schemas.microsoft.com/office/drawing/2014/main" id="{ED24D6C0-AAAA-4D74-A6B7-CD7765EE18E1}"/>
                  </a:ext>
                </a:extLst>
              </p:cNvPr>
              <p:cNvSpPr/>
              <p:nvPr/>
            </p:nvSpPr>
            <p:spPr>
              <a:xfrm>
                <a:off x="7681727" y="3226836"/>
                <a:ext cx="914400" cy="914400"/>
              </a:xfrm>
              <a:prstGeom prst="diamond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  <a:t>Sprint</a:t>
                </a:r>
                <a:b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</a:br>
                <a: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  <a:t>4</a:t>
                </a:r>
              </a:p>
            </p:txBody>
          </p:sp>
          <p:cxnSp>
            <p:nvCxnSpPr>
              <p:cNvPr id="30" name="Straight Connector 87">
                <a:extLst>
                  <a:ext uri="{FF2B5EF4-FFF2-40B4-BE49-F238E27FC236}">
                    <a16:creationId xmlns:a16="http://schemas.microsoft.com/office/drawing/2014/main" id="{098DF32B-0ED2-473E-A7A7-DD3D701E36DC}"/>
                  </a:ext>
                </a:extLst>
              </p:cNvPr>
              <p:cNvCxnSpPr>
                <a:endCxn id="28" idx="0"/>
              </p:cNvCxnSpPr>
              <p:nvPr/>
            </p:nvCxnSpPr>
            <p:spPr>
              <a:xfrm rot="10800000" flipV="1">
                <a:off x="8125342" y="3696736"/>
                <a:ext cx="610485" cy="596901"/>
              </a:xfrm>
              <a:prstGeom prst="line">
                <a:avLst/>
              </a:prstGeom>
              <a:ln w="254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88">
                <a:extLst>
                  <a:ext uri="{FF2B5EF4-FFF2-40B4-BE49-F238E27FC236}">
                    <a16:creationId xmlns:a16="http://schemas.microsoft.com/office/drawing/2014/main" id="{683EC170-1AB2-4DBA-BEE9-20BE8F2EECB8}"/>
                  </a:ext>
                </a:extLst>
              </p:cNvPr>
              <p:cNvCxnSpPr/>
              <p:nvPr/>
            </p:nvCxnSpPr>
            <p:spPr>
              <a:xfrm rot="10800000">
                <a:off x="8138927" y="4254736"/>
                <a:ext cx="0" cy="1270800"/>
              </a:xfrm>
              <a:prstGeom prst="line">
                <a:avLst/>
              </a:prstGeom>
              <a:ln w="254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89">
                <a:extLst>
                  <a:ext uri="{FF2B5EF4-FFF2-40B4-BE49-F238E27FC236}">
                    <a16:creationId xmlns:a16="http://schemas.microsoft.com/office/drawing/2014/main" id="{4BEB84DE-5BBA-4EF9-A512-5E59B323FE91}"/>
                  </a:ext>
                </a:extLst>
              </p:cNvPr>
              <p:cNvCxnSpPr/>
              <p:nvPr/>
            </p:nvCxnSpPr>
            <p:spPr>
              <a:xfrm rot="10800000" flipH="1">
                <a:off x="8735827" y="3700277"/>
                <a:ext cx="889000" cy="0"/>
              </a:xfrm>
              <a:prstGeom prst="line">
                <a:avLst/>
              </a:prstGeom>
              <a:ln w="254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90">
                <a:extLst>
                  <a:ext uri="{FF2B5EF4-FFF2-40B4-BE49-F238E27FC236}">
                    <a16:creationId xmlns:a16="http://schemas.microsoft.com/office/drawing/2014/main" id="{3DB39B16-B050-46C0-8FED-17E67286646A}"/>
                  </a:ext>
                </a:extLst>
              </p:cNvPr>
              <p:cNvCxnSpPr/>
              <p:nvPr/>
            </p:nvCxnSpPr>
            <p:spPr>
              <a:xfrm rot="10800000" flipV="1">
                <a:off x="7529327" y="3103377"/>
                <a:ext cx="571500" cy="571500"/>
              </a:xfrm>
              <a:prstGeom prst="line">
                <a:avLst/>
              </a:prstGeom>
              <a:ln w="254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Diamond 92">
                <a:extLst>
                  <a:ext uri="{FF2B5EF4-FFF2-40B4-BE49-F238E27FC236}">
                    <a16:creationId xmlns:a16="http://schemas.microsoft.com/office/drawing/2014/main" id="{AB5537C7-36C2-4DCF-92C4-1B58A4ADE13E}"/>
                  </a:ext>
                </a:extLst>
              </p:cNvPr>
              <p:cNvSpPr/>
              <p:nvPr/>
            </p:nvSpPr>
            <p:spPr>
              <a:xfrm>
                <a:off x="9611241" y="3099684"/>
                <a:ext cx="1242829" cy="1242829"/>
              </a:xfrm>
              <a:prstGeom prst="diamond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35" name="Diamond 93">
                <a:extLst>
                  <a:ext uri="{FF2B5EF4-FFF2-40B4-BE49-F238E27FC236}">
                    <a16:creationId xmlns:a16="http://schemas.microsoft.com/office/drawing/2014/main" id="{14C04449-28B2-4ABB-B803-A1673857F0CD}"/>
                  </a:ext>
                </a:extLst>
              </p:cNvPr>
              <p:cNvSpPr/>
              <p:nvPr/>
            </p:nvSpPr>
            <p:spPr>
              <a:xfrm>
                <a:off x="9761871" y="3252085"/>
                <a:ext cx="914400" cy="914400"/>
              </a:xfrm>
              <a:prstGeom prst="diamond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  <a:t>Sprint</a:t>
                </a:r>
                <a:b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</a:br>
                <a:r>
                  <a:rPr lang="en-US" sz="1100" b="1" dirty="0">
                    <a:solidFill>
                      <a:schemeClr val="bg1"/>
                    </a:solidFill>
                    <a:latin typeface="Simple-Line-Icons" panose="02000503000000000000" pitchFamily="2" charset="2"/>
                  </a:rPr>
                  <a:t>5</a:t>
                </a:r>
              </a:p>
            </p:txBody>
          </p:sp>
          <p:cxnSp>
            <p:nvCxnSpPr>
              <p:cNvPr id="36" name="Straight Connector 94">
                <a:extLst>
                  <a:ext uri="{FF2B5EF4-FFF2-40B4-BE49-F238E27FC236}">
                    <a16:creationId xmlns:a16="http://schemas.microsoft.com/office/drawing/2014/main" id="{D5FC2817-F469-435F-98EC-A35450A25B79}"/>
                  </a:ext>
                </a:extLst>
              </p:cNvPr>
              <p:cNvCxnSpPr>
                <a:endCxn id="34" idx="0"/>
              </p:cNvCxnSpPr>
              <p:nvPr/>
            </p:nvCxnSpPr>
            <p:spPr>
              <a:xfrm flipV="1">
                <a:off x="9622171" y="3099684"/>
                <a:ext cx="610485" cy="596901"/>
              </a:xfrm>
              <a:prstGeom prst="line">
                <a:avLst/>
              </a:prstGeom>
              <a:ln w="254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95">
                <a:extLst>
                  <a:ext uri="{FF2B5EF4-FFF2-40B4-BE49-F238E27FC236}">
                    <a16:creationId xmlns:a16="http://schemas.microsoft.com/office/drawing/2014/main" id="{11339D4B-10F1-4C00-9155-3C3D81BB3AA5}"/>
                  </a:ext>
                </a:extLst>
              </p:cNvPr>
              <p:cNvCxnSpPr/>
              <p:nvPr/>
            </p:nvCxnSpPr>
            <p:spPr>
              <a:xfrm>
                <a:off x="10219071" y="1829685"/>
                <a:ext cx="0" cy="1270800"/>
              </a:xfrm>
              <a:prstGeom prst="line">
                <a:avLst/>
              </a:prstGeom>
              <a:ln w="254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96">
                <a:extLst>
                  <a:ext uri="{FF2B5EF4-FFF2-40B4-BE49-F238E27FC236}">
                    <a16:creationId xmlns:a16="http://schemas.microsoft.com/office/drawing/2014/main" id="{0EC792DF-90CD-474A-BC18-ED3BA5D8A3FE}"/>
                  </a:ext>
                </a:extLst>
              </p:cNvPr>
              <p:cNvCxnSpPr/>
              <p:nvPr/>
            </p:nvCxnSpPr>
            <p:spPr>
              <a:xfrm flipV="1">
                <a:off x="10257171" y="3718444"/>
                <a:ext cx="571500" cy="571500"/>
              </a:xfrm>
              <a:prstGeom prst="line">
                <a:avLst/>
              </a:prstGeom>
              <a:ln w="254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97">
                <a:extLst>
                  <a:ext uri="{FF2B5EF4-FFF2-40B4-BE49-F238E27FC236}">
                    <a16:creationId xmlns:a16="http://schemas.microsoft.com/office/drawing/2014/main" id="{022A538C-47EF-41DE-8305-9FA4415D3434}"/>
                  </a:ext>
                </a:extLst>
              </p:cNvPr>
              <p:cNvCxnSpPr/>
              <p:nvPr/>
            </p:nvCxnSpPr>
            <p:spPr>
              <a:xfrm flipH="1">
                <a:off x="10803271" y="3718444"/>
                <a:ext cx="1771330" cy="0"/>
              </a:xfrm>
              <a:prstGeom prst="line">
                <a:avLst/>
              </a:prstGeom>
              <a:ln w="254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100">
                <a:extLst>
                  <a:ext uri="{FF2B5EF4-FFF2-40B4-BE49-F238E27FC236}">
                    <a16:creationId xmlns:a16="http://schemas.microsoft.com/office/drawing/2014/main" id="{36863226-62EB-409B-8CD5-7EBB7A0A25E2}"/>
                  </a:ext>
                </a:extLst>
              </p:cNvPr>
              <p:cNvSpPr txBox="1"/>
              <p:nvPr/>
            </p:nvSpPr>
            <p:spPr>
              <a:xfrm>
                <a:off x="1883828" y="1730794"/>
                <a:ext cx="2951041" cy="827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09585"/>
                <a:r>
                  <a:rPr lang="de-DE" sz="1400" dirty="0">
                    <a:latin typeface="+mj-lt"/>
                  </a:rPr>
                  <a:t>Einarbeitung und Umgang mit den Vorarbeiten des Projektes</a:t>
                </a:r>
                <a:endParaRPr lang="en-US" sz="1400" dirty="0">
                  <a:latin typeface="+mj-lt"/>
                </a:endParaRPr>
              </a:p>
              <a:p>
                <a:pPr defTabSz="609585"/>
                <a:endParaRPr lang="en-US" sz="900" dirty="0">
                  <a:latin typeface="+mj-lt"/>
                </a:endParaRPr>
              </a:p>
            </p:txBody>
          </p:sp>
          <p:sp>
            <p:nvSpPr>
              <p:cNvPr id="41" name="TextBox 38">
                <a:extLst>
                  <a:ext uri="{FF2B5EF4-FFF2-40B4-BE49-F238E27FC236}">
                    <a16:creationId xmlns:a16="http://schemas.microsoft.com/office/drawing/2014/main" id="{3115B90A-F531-473F-89BE-B9C43165BA11}"/>
                  </a:ext>
                </a:extLst>
              </p:cNvPr>
              <p:cNvSpPr txBox="1"/>
              <p:nvPr/>
            </p:nvSpPr>
            <p:spPr>
              <a:xfrm>
                <a:off x="4003843" y="4654569"/>
                <a:ext cx="2752196" cy="10975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09585"/>
                <a:r>
                  <a:rPr lang="de-DE" sz="1400" dirty="0">
                    <a:latin typeface="+mj-lt"/>
                  </a:rPr>
                  <a:t>Überarbeitung der Datenbank in erster Iteration</a:t>
                </a:r>
                <a:endParaRPr lang="en-US" sz="1400" dirty="0">
                  <a:latin typeface="+mj-lt"/>
                </a:endParaRPr>
              </a:p>
              <a:p>
                <a:pPr defTabSz="609585"/>
                <a:endParaRPr lang="en-US" sz="900" dirty="0">
                  <a:latin typeface="+mj-lt"/>
                </a:endParaRPr>
              </a:p>
            </p:txBody>
          </p:sp>
          <p:sp>
            <p:nvSpPr>
              <p:cNvPr id="42" name="TextBox 39">
                <a:extLst>
                  <a:ext uri="{FF2B5EF4-FFF2-40B4-BE49-F238E27FC236}">
                    <a16:creationId xmlns:a16="http://schemas.microsoft.com/office/drawing/2014/main" id="{42F44F58-EBFF-41EF-B501-E19871A09925}"/>
                  </a:ext>
                </a:extLst>
              </p:cNvPr>
              <p:cNvSpPr txBox="1"/>
              <p:nvPr/>
            </p:nvSpPr>
            <p:spPr>
              <a:xfrm>
                <a:off x="6150879" y="1752600"/>
                <a:ext cx="2752196" cy="13670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09585"/>
                <a:r>
                  <a:rPr lang="de-DE" sz="1400" dirty="0">
                    <a:latin typeface="+mj-lt"/>
                  </a:rPr>
                  <a:t>Generierung von Kunden- und Auftragsdaten, Vorranggraph in erster und DB in zweiter Iteration</a:t>
                </a:r>
                <a:endParaRPr lang="en-US" sz="1400" dirty="0">
                  <a:latin typeface="+mj-lt"/>
                </a:endParaRPr>
              </a:p>
              <a:p>
                <a:pPr defTabSz="609585"/>
                <a:endParaRPr lang="en-US" sz="900" dirty="0">
                  <a:latin typeface="+mj-lt"/>
                </a:endParaRPr>
              </a:p>
            </p:txBody>
          </p:sp>
          <p:sp>
            <p:nvSpPr>
              <p:cNvPr id="43" name="TextBox 40">
                <a:extLst>
                  <a:ext uri="{FF2B5EF4-FFF2-40B4-BE49-F238E27FC236}">
                    <a16:creationId xmlns:a16="http://schemas.microsoft.com/office/drawing/2014/main" id="{AB00BECF-DC89-4205-BF67-4779068D133C}"/>
                  </a:ext>
                </a:extLst>
              </p:cNvPr>
              <p:cNvSpPr txBox="1"/>
              <p:nvPr/>
            </p:nvSpPr>
            <p:spPr>
              <a:xfrm>
                <a:off x="8270893" y="4676374"/>
                <a:ext cx="2752196" cy="14633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609585"/>
                <a:r>
                  <a:rPr lang="de-DE" sz="1400" dirty="0">
                    <a:latin typeface="+mj-lt"/>
                  </a:rPr>
                  <a:t>DB in dritter Iteration, Layout </a:t>
                </a:r>
                <a:r>
                  <a:rPr lang="de-DE" sz="1400" dirty="0" err="1">
                    <a:latin typeface="+mj-lt"/>
                  </a:rPr>
                  <a:t>of</a:t>
                </a:r>
                <a:r>
                  <a:rPr lang="de-DE" sz="1400" dirty="0">
                    <a:latin typeface="+mj-lt"/>
                  </a:rPr>
                  <a:t> Workstations inkl. Wegeplanung, Erstellung der Stücklisten und Arbeitsschritte</a:t>
                </a:r>
                <a:endParaRPr lang="en-US" sz="900" dirty="0">
                  <a:latin typeface="+mj-lt"/>
                </a:endParaRPr>
              </a:p>
            </p:txBody>
          </p:sp>
        </p:grpSp>
        <p:sp>
          <p:nvSpPr>
            <p:cNvPr id="45" name="TextBox 40">
              <a:extLst>
                <a:ext uri="{FF2B5EF4-FFF2-40B4-BE49-F238E27FC236}">
                  <a16:creationId xmlns:a16="http://schemas.microsoft.com/office/drawing/2014/main" id="{CCBCA169-5DF5-4BED-B9A3-A0FC55FBE0D9}"/>
                </a:ext>
              </a:extLst>
            </p:cNvPr>
            <p:cNvSpPr txBox="1"/>
            <p:nvPr/>
          </p:nvSpPr>
          <p:spPr>
            <a:xfrm>
              <a:off x="10387908" y="1513653"/>
              <a:ext cx="191901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09585"/>
              <a:r>
                <a:rPr lang="de-DE" sz="1400" dirty="0">
                  <a:latin typeface="+mj-lt"/>
                </a:rPr>
                <a:t>Manueller Konfigurator,</a:t>
              </a:r>
              <a:br>
                <a:rPr lang="de-DE" sz="1400" dirty="0">
                  <a:latin typeface="+mj-lt"/>
                </a:rPr>
              </a:br>
              <a:r>
                <a:rPr lang="de-DE" sz="1400" dirty="0">
                  <a:latin typeface="+mj-lt"/>
                </a:rPr>
                <a:t>Validierung, Doku, Finalisierung aller vorherigen User-Storys  </a:t>
              </a:r>
              <a:endParaRPr lang="en-US" sz="900" dirty="0">
                <a:latin typeface="+mj-lt"/>
              </a:endParaRPr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2135E4-3A5A-482F-AFF9-7F47FB297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494" y="857250"/>
            <a:ext cx="3045281" cy="533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None/>
            </a:pPr>
            <a:r>
              <a:rPr lang="de-DE" sz="2000" dirty="0"/>
              <a:t>Projektabschluss</a:t>
            </a:r>
          </a:p>
          <a:p>
            <a:endParaRPr lang="de-DE" sz="2000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B7B1BF3-B9E1-4EC8-8360-66CFF657A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5265FAAE-7C88-4411-9297-D763A208A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34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0841895-85C2-4CDD-957A-B51970A4C6FA}"/>
              </a:ext>
            </a:extLst>
          </p:cNvPr>
          <p:cNvSpPr txBox="1"/>
          <p:nvPr/>
        </p:nvSpPr>
        <p:spPr>
          <a:xfrm>
            <a:off x="3311329" y="2173568"/>
            <a:ext cx="7328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b="1" dirty="0"/>
              <a:t>21.04.20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1FD98E33-38D4-44A7-B754-D76E106AC1B7}"/>
              </a:ext>
            </a:extLst>
          </p:cNvPr>
          <p:cNvSpPr txBox="1"/>
          <p:nvPr/>
        </p:nvSpPr>
        <p:spPr>
          <a:xfrm>
            <a:off x="9960078" y="2173568"/>
            <a:ext cx="7328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</a:lstStyle>
          <a:p>
            <a:pPr algn="ctr"/>
            <a:r>
              <a:rPr lang="de-DE" sz="1200" b="1" dirty="0"/>
              <a:t>30.06.20</a:t>
            </a:r>
          </a:p>
        </p:txBody>
      </p:sp>
      <p:graphicFrame>
        <p:nvGraphicFramePr>
          <p:cNvPr id="50" name="Diagramm 49">
            <a:extLst>
              <a:ext uri="{FF2B5EF4-FFF2-40B4-BE49-F238E27FC236}">
                <a16:creationId xmlns:a16="http://schemas.microsoft.com/office/drawing/2014/main" id="{E6C4A7A9-0E66-4AA9-8843-9B94144DF7C1}"/>
              </a:ext>
            </a:extLst>
          </p:cNvPr>
          <p:cNvGraphicFramePr/>
          <p:nvPr/>
        </p:nvGraphicFramePr>
        <p:xfrm>
          <a:off x="3558062" y="3714282"/>
          <a:ext cx="8344353" cy="2436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444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B7B1BF3-B9E1-4EC8-8360-66CFF657A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5265FAAE-7C88-4411-9297-D763A208A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35</a:t>
            </a:fld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D6D995A2-2092-47F7-97BD-BABE75CA9FAF}"/>
              </a:ext>
            </a:extLst>
          </p:cNvPr>
          <p:cNvGrpSpPr/>
          <p:nvPr/>
        </p:nvGrpSpPr>
        <p:grpSpPr>
          <a:xfrm>
            <a:off x="3606688" y="435429"/>
            <a:ext cx="8585312" cy="5083936"/>
            <a:chOff x="3606688" y="435429"/>
            <a:chExt cx="8585312" cy="5083936"/>
          </a:xfrm>
        </p:grpSpPr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7D98049C-262E-4701-BA8E-930C47A7AFEF}"/>
                </a:ext>
              </a:extLst>
            </p:cNvPr>
            <p:cNvGrpSpPr/>
            <p:nvPr/>
          </p:nvGrpSpPr>
          <p:grpSpPr>
            <a:xfrm>
              <a:off x="10865237" y="599436"/>
              <a:ext cx="1326763" cy="4749702"/>
              <a:chOff x="9811137" y="-1455531"/>
              <a:chExt cx="3500444" cy="7780033"/>
            </a:xfrm>
          </p:grpSpPr>
          <p:sp>
            <p:nvSpPr>
              <p:cNvPr id="10" name="Oval 36">
                <a:extLst>
                  <a:ext uri="{FF2B5EF4-FFF2-40B4-BE49-F238E27FC236}">
                    <a16:creationId xmlns:a16="http://schemas.microsoft.com/office/drawing/2014/main" id="{0CFF0017-3490-42CA-A691-DDE2E5AE5636}"/>
                  </a:ext>
                </a:extLst>
              </p:cNvPr>
              <p:cNvSpPr/>
              <p:nvPr/>
            </p:nvSpPr>
            <p:spPr>
              <a:xfrm>
                <a:off x="9811137" y="-1455531"/>
                <a:ext cx="3500444" cy="7780033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Oval 37">
                <a:extLst>
                  <a:ext uri="{FF2B5EF4-FFF2-40B4-BE49-F238E27FC236}">
                    <a16:creationId xmlns:a16="http://schemas.microsoft.com/office/drawing/2014/main" id="{EEA6689C-4839-441D-B00C-7CC102C48128}"/>
                  </a:ext>
                </a:extLst>
              </p:cNvPr>
              <p:cNvSpPr/>
              <p:nvPr/>
            </p:nvSpPr>
            <p:spPr>
              <a:xfrm>
                <a:off x="9917506" y="-478986"/>
                <a:ext cx="2629403" cy="58440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2" name="Group 38">
                <a:extLst>
                  <a:ext uri="{FF2B5EF4-FFF2-40B4-BE49-F238E27FC236}">
                    <a16:creationId xmlns:a16="http://schemas.microsoft.com/office/drawing/2014/main" id="{BBDB887D-2810-446D-A848-A458CE8394CB}"/>
                  </a:ext>
                </a:extLst>
              </p:cNvPr>
              <p:cNvGrpSpPr/>
              <p:nvPr/>
            </p:nvGrpSpPr>
            <p:grpSpPr>
              <a:xfrm>
                <a:off x="9988054" y="184432"/>
                <a:ext cx="1947018" cy="4327412"/>
                <a:chOff x="9659757" y="2297436"/>
                <a:chExt cx="1092533" cy="2428247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13" name="Oval 39">
                  <a:extLst>
                    <a:ext uri="{FF2B5EF4-FFF2-40B4-BE49-F238E27FC236}">
                      <a16:creationId xmlns:a16="http://schemas.microsoft.com/office/drawing/2014/main" id="{AA696B34-1D7E-4F08-B4D7-9A30DC12E8A8}"/>
                    </a:ext>
                  </a:extLst>
                </p:cNvPr>
                <p:cNvSpPr/>
                <p:nvPr/>
              </p:nvSpPr>
              <p:spPr>
                <a:xfrm>
                  <a:off x="9659757" y="2297436"/>
                  <a:ext cx="1092533" cy="2428247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" name="Oval 40">
                  <a:extLst>
                    <a:ext uri="{FF2B5EF4-FFF2-40B4-BE49-F238E27FC236}">
                      <a16:creationId xmlns:a16="http://schemas.microsoft.com/office/drawing/2014/main" id="{D351BCD4-54E4-4BF7-8E8E-E29E82BBC567}"/>
                    </a:ext>
                  </a:extLst>
                </p:cNvPr>
                <p:cNvSpPr/>
                <p:nvPr/>
              </p:nvSpPr>
              <p:spPr>
                <a:xfrm>
                  <a:off x="9692956" y="2602228"/>
                  <a:ext cx="820670" cy="1824008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5" name="Group 41">
                <a:extLst>
                  <a:ext uri="{FF2B5EF4-FFF2-40B4-BE49-F238E27FC236}">
                    <a16:creationId xmlns:a16="http://schemas.microsoft.com/office/drawing/2014/main" id="{B443D026-CCD4-4D35-904E-EF5D8D4EB67A}"/>
                  </a:ext>
                </a:extLst>
              </p:cNvPr>
              <p:cNvGrpSpPr/>
              <p:nvPr/>
            </p:nvGrpSpPr>
            <p:grpSpPr>
              <a:xfrm>
                <a:off x="10107694" y="1174963"/>
                <a:ext cx="1201589" cy="2670633"/>
                <a:chOff x="9659757" y="2297436"/>
                <a:chExt cx="1092533" cy="2428247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6" name="Oval 42">
                  <a:extLst>
                    <a:ext uri="{FF2B5EF4-FFF2-40B4-BE49-F238E27FC236}">
                      <a16:creationId xmlns:a16="http://schemas.microsoft.com/office/drawing/2014/main" id="{84B80C50-50C1-43BF-BC9E-3D25D06766D9}"/>
                    </a:ext>
                  </a:extLst>
                </p:cNvPr>
                <p:cNvSpPr/>
                <p:nvPr/>
              </p:nvSpPr>
              <p:spPr>
                <a:xfrm>
                  <a:off x="9659757" y="2297436"/>
                  <a:ext cx="1092533" cy="2428247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" name="Oval 43">
                  <a:extLst>
                    <a:ext uri="{FF2B5EF4-FFF2-40B4-BE49-F238E27FC236}">
                      <a16:creationId xmlns:a16="http://schemas.microsoft.com/office/drawing/2014/main" id="{FF0FED18-3A81-45EE-A5BE-E2FFD974F284}"/>
                    </a:ext>
                  </a:extLst>
                </p:cNvPr>
                <p:cNvSpPr/>
                <p:nvPr/>
              </p:nvSpPr>
              <p:spPr>
                <a:xfrm>
                  <a:off x="9692956" y="2602228"/>
                  <a:ext cx="820670" cy="1824008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8" name="Group 44">
                <a:extLst>
                  <a:ext uri="{FF2B5EF4-FFF2-40B4-BE49-F238E27FC236}">
                    <a16:creationId xmlns:a16="http://schemas.microsoft.com/office/drawing/2014/main" id="{BA7A3DDC-1328-44EC-858A-EF288FE32A55}"/>
                  </a:ext>
                </a:extLst>
              </p:cNvPr>
              <p:cNvGrpSpPr/>
              <p:nvPr/>
            </p:nvGrpSpPr>
            <p:grpSpPr>
              <a:xfrm>
                <a:off x="10226377" y="1784055"/>
                <a:ext cx="608697" cy="1352881"/>
                <a:chOff x="9778441" y="2906529"/>
                <a:chExt cx="553452" cy="1230094"/>
              </a:xfrm>
              <a:solidFill>
                <a:schemeClr val="bg1"/>
              </a:solidFill>
            </p:grpSpPr>
            <p:sp>
              <p:nvSpPr>
                <p:cNvPr id="19" name="Oval 45">
                  <a:extLst>
                    <a:ext uri="{FF2B5EF4-FFF2-40B4-BE49-F238E27FC236}">
                      <a16:creationId xmlns:a16="http://schemas.microsoft.com/office/drawing/2014/main" id="{A03D1D01-183E-4C5D-91D1-AD028D80F5EC}"/>
                    </a:ext>
                  </a:extLst>
                </p:cNvPr>
                <p:cNvSpPr/>
                <p:nvPr/>
              </p:nvSpPr>
              <p:spPr>
                <a:xfrm>
                  <a:off x="9778441" y="2906529"/>
                  <a:ext cx="553452" cy="123009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" name="Oval 46">
                  <a:extLst>
                    <a:ext uri="{FF2B5EF4-FFF2-40B4-BE49-F238E27FC236}">
                      <a16:creationId xmlns:a16="http://schemas.microsoft.com/office/drawing/2014/main" id="{C99EA000-5D96-4301-BB72-90C2F3B4CF7D}"/>
                    </a:ext>
                  </a:extLst>
                </p:cNvPr>
                <p:cNvSpPr/>
                <p:nvPr/>
              </p:nvSpPr>
              <p:spPr>
                <a:xfrm>
                  <a:off x="9852074" y="3148094"/>
                  <a:ext cx="336078" cy="74696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/>
                </a:p>
              </p:txBody>
            </p:sp>
          </p:grpSp>
          <p:sp>
            <p:nvSpPr>
              <p:cNvPr id="21" name="Oval 47">
                <a:extLst>
                  <a:ext uri="{FF2B5EF4-FFF2-40B4-BE49-F238E27FC236}">
                    <a16:creationId xmlns:a16="http://schemas.microsoft.com/office/drawing/2014/main" id="{3BE358ED-F225-4D98-AFD1-2FF2A6691E6C}"/>
                  </a:ext>
                </a:extLst>
              </p:cNvPr>
              <p:cNvSpPr/>
              <p:nvPr/>
            </p:nvSpPr>
            <p:spPr>
              <a:xfrm>
                <a:off x="10358520" y="2211869"/>
                <a:ext cx="178067" cy="395770"/>
              </a:xfrm>
              <a:prstGeom prst="ellipse">
                <a:avLst/>
              </a:prstGeom>
              <a:solidFill>
                <a:srgbClr val="F23B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2" name="Group 1">
              <a:extLst>
                <a:ext uri="{FF2B5EF4-FFF2-40B4-BE49-F238E27FC236}">
                  <a16:creationId xmlns:a16="http://schemas.microsoft.com/office/drawing/2014/main" id="{63A93F5B-5E93-4658-971E-23665C9F1511}"/>
                </a:ext>
              </a:extLst>
            </p:cNvPr>
            <p:cNvGrpSpPr/>
            <p:nvPr/>
          </p:nvGrpSpPr>
          <p:grpSpPr>
            <a:xfrm>
              <a:off x="3606688" y="435429"/>
              <a:ext cx="5227750" cy="2299644"/>
              <a:chOff x="-2811438" y="465816"/>
              <a:chExt cx="5361507" cy="2685602"/>
            </a:xfrm>
          </p:grpSpPr>
          <p:sp>
            <p:nvSpPr>
              <p:cNvPr id="23" name="Freeform 48">
                <a:extLst>
                  <a:ext uri="{FF2B5EF4-FFF2-40B4-BE49-F238E27FC236}">
                    <a16:creationId xmlns:a16="http://schemas.microsoft.com/office/drawing/2014/main" id="{4242232F-6C42-4BB6-8760-C1BC3BB88A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5763" y="465816"/>
                <a:ext cx="680680" cy="2685602"/>
              </a:xfrm>
              <a:custGeom>
                <a:avLst/>
                <a:gdLst>
                  <a:gd name="T0" fmla="*/ 192 w 192"/>
                  <a:gd name="T1" fmla="*/ 724 h 761"/>
                  <a:gd name="T2" fmla="*/ 0 w 192"/>
                  <a:gd name="T3" fmla="*/ 0 h 761"/>
                  <a:gd name="T4" fmla="*/ 0 w 192"/>
                  <a:gd name="T5" fmla="*/ 223 h 761"/>
                  <a:gd name="T6" fmla="*/ 192 w 192"/>
                  <a:gd name="T7" fmla="*/ 761 h 761"/>
                  <a:gd name="T8" fmla="*/ 192 w 192"/>
                  <a:gd name="T9" fmla="*/ 724 h 7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761">
                    <a:moveTo>
                      <a:pt x="192" y="724"/>
                    </a:moveTo>
                    <a:lnTo>
                      <a:pt x="0" y="0"/>
                    </a:lnTo>
                    <a:lnTo>
                      <a:pt x="0" y="223"/>
                    </a:lnTo>
                    <a:lnTo>
                      <a:pt x="192" y="761"/>
                    </a:lnTo>
                    <a:lnTo>
                      <a:pt x="192" y="72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4" name="Rectangle 37">
                <a:extLst>
                  <a:ext uri="{FF2B5EF4-FFF2-40B4-BE49-F238E27FC236}">
                    <a16:creationId xmlns:a16="http://schemas.microsoft.com/office/drawing/2014/main" id="{081AAC9F-3A6B-46A0-AA32-D492FBA392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2806309" y="465816"/>
                <a:ext cx="3752072" cy="78697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5" name="Rectangle 42">
                <a:extLst>
                  <a:ext uri="{FF2B5EF4-FFF2-40B4-BE49-F238E27FC236}">
                    <a16:creationId xmlns:a16="http://schemas.microsoft.com/office/drawing/2014/main" id="{D996B588-3C2E-4B0C-8B0D-D457D7A163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1767" y="3020845"/>
                <a:ext cx="928302" cy="13057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6" name="TextBox 63">
                <a:extLst>
                  <a:ext uri="{FF2B5EF4-FFF2-40B4-BE49-F238E27FC236}">
                    <a16:creationId xmlns:a16="http://schemas.microsoft.com/office/drawing/2014/main" id="{D4E828CC-21A3-421C-A267-4A398C132515}"/>
                  </a:ext>
                </a:extLst>
              </p:cNvPr>
              <p:cNvSpPr txBox="1"/>
              <p:nvPr/>
            </p:nvSpPr>
            <p:spPr>
              <a:xfrm>
                <a:off x="-2811438" y="529873"/>
                <a:ext cx="3631415" cy="682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:r>
                  <a:rPr lang="de-DE" sz="1600" b="1" dirty="0">
                    <a:solidFill>
                      <a:schemeClr val="bg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Analyse der Ist-Situation und Anpassung nach Vorgaben des PO </a:t>
                </a:r>
                <a:endParaRPr lang="id-ID" sz="1600" b="1" dirty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27" name="Group 2">
              <a:extLst>
                <a:ext uri="{FF2B5EF4-FFF2-40B4-BE49-F238E27FC236}">
                  <a16:creationId xmlns:a16="http://schemas.microsoft.com/office/drawing/2014/main" id="{889984B3-1513-4F8C-90A0-FC51090EBFBF}"/>
                </a:ext>
              </a:extLst>
            </p:cNvPr>
            <p:cNvGrpSpPr/>
            <p:nvPr/>
          </p:nvGrpSpPr>
          <p:grpSpPr>
            <a:xfrm>
              <a:off x="3611688" y="1389578"/>
              <a:ext cx="5167319" cy="1566896"/>
              <a:chOff x="-3157915" y="1820970"/>
              <a:chExt cx="5962859" cy="1566896"/>
            </a:xfrm>
          </p:grpSpPr>
          <p:sp>
            <p:nvSpPr>
              <p:cNvPr id="28" name="Freeform 49">
                <a:extLst>
                  <a:ext uri="{FF2B5EF4-FFF2-40B4-BE49-F238E27FC236}">
                    <a16:creationId xmlns:a16="http://schemas.microsoft.com/office/drawing/2014/main" id="{53477623-3CF2-4337-830E-D9893709FC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039" y="1820970"/>
                <a:ext cx="705498" cy="1566896"/>
              </a:xfrm>
              <a:custGeom>
                <a:avLst/>
                <a:gdLst>
                  <a:gd name="T0" fmla="*/ 199 w 199"/>
                  <a:gd name="T1" fmla="*/ 408 h 444"/>
                  <a:gd name="T2" fmla="*/ 0 w 199"/>
                  <a:gd name="T3" fmla="*/ 0 h 444"/>
                  <a:gd name="T4" fmla="*/ 0 w 199"/>
                  <a:gd name="T5" fmla="*/ 228 h 444"/>
                  <a:gd name="T6" fmla="*/ 199 w 199"/>
                  <a:gd name="T7" fmla="*/ 444 h 444"/>
                  <a:gd name="T8" fmla="*/ 199 w 199"/>
                  <a:gd name="T9" fmla="*/ 408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444">
                    <a:moveTo>
                      <a:pt x="199" y="408"/>
                    </a:moveTo>
                    <a:lnTo>
                      <a:pt x="0" y="0"/>
                    </a:lnTo>
                    <a:lnTo>
                      <a:pt x="0" y="228"/>
                    </a:lnTo>
                    <a:lnTo>
                      <a:pt x="199" y="444"/>
                    </a:lnTo>
                    <a:lnTo>
                      <a:pt x="199" y="40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9" name="Rectangle 38">
                <a:extLst>
                  <a:ext uri="{FF2B5EF4-FFF2-40B4-BE49-F238E27FC236}">
                    <a16:creationId xmlns:a16="http://schemas.microsoft.com/office/drawing/2014/main" id="{D6C37AB2-8603-4BDD-A7DB-DFCC46D3E1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157913" y="1820970"/>
                <a:ext cx="4085950" cy="80462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30" name="Rectangle 45">
                <a:extLst>
                  <a:ext uri="{FF2B5EF4-FFF2-40B4-BE49-F238E27FC236}">
                    <a16:creationId xmlns:a16="http://schemas.microsoft.com/office/drawing/2014/main" id="{FBC58321-9FAE-42C8-88E2-475EBB7190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486" y="3260820"/>
                <a:ext cx="1172458" cy="12704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31" name="TextBox 64">
                <a:extLst>
                  <a:ext uri="{FF2B5EF4-FFF2-40B4-BE49-F238E27FC236}">
                    <a16:creationId xmlns:a16="http://schemas.microsoft.com/office/drawing/2014/main" id="{2E06A821-F9C1-40A7-85C8-81C6A1F5158F}"/>
                  </a:ext>
                </a:extLst>
              </p:cNvPr>
              <p:cNvSpPr txBox="1"/>
              <p:nvPr/>
            </p:nvSpPr>
            <p:spPr>
              <a:xfrm>
                <a:off x="-3157915" y="1926684"/>
                <a:ext cx="422171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de-DE"/>
                </a:defPPr>
                <a:lvl1pPr marL="342900" indent="-342900">
                  <a:buFont typeface="+mj-lt"/>
                  <a:buAutoNum type="arabicPeriod"/>
                  <a:defRPr sz="1600" b="1">
                    <a:solidFill>
                      <a:schemeClr val="bg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defRPr>
                </a:lvl1pPr>
              </a:lstStyle>
              <a:p>
                <a:pPr>
                  <a:buFont typeface="+mj-lt"/>
                  <a:buAutoNum type="arabicPeriod" startAt="2"/>
                </a:pPr>
                <a:r>
                  <a:rPr lang="de-DE" dirty="0"/>
                  <a:t>Stückliste aus Aufträgen generieren</a:t>
                </a:r>
                <a:br>
                  <a:rPr lang="de-DE" dirty="0"/>
                </a:br>
                <a:r>
                  <a:rPr lang="de-DE" dirty="0"/>
                  <a:t>Arbeitsschritten Teilebedarfe zuordnen   </a:t>
                </a:r>
                <a:endParaRPr lang="id-ID" dirty="0"/>
              </a:p>
            </p:txBody>
          </p:sp>
        </p:grpSp>
        <p:grpSp>
          <p:nvGrpSpPr>
            <p:cNvPr id="37" name="Group 4">
              <a:extLst>
                <a:ext uri="{FF2B5EF4-FFF2-40B4-BE49-F238E27FC236}">
                  <a16:creationId xmlns:a16="http://schemas.microsoft.com/office/drawing/2014/main" id="{CDA333DB-0CAB-4C09-83D4-DDF662D74C9C}"/>
                </a:ext>
              </a:extLst>
            </p:cNvPr>
            <p:cNvGrpSpPr/>
            <p:nvPr/>
          </p:nvGrpSpPr>
          <p:grpSpPr>
            <a:xfrm>
              <a:off x="3611689" y="3033184"/>
              <a:ext cx="4915451" cy="1595537"/>
              <a:chOff x="-3903263" y="3747828"/>
              <a:chExt cx="7009847" cy="1595537"/>
            </a:xfrm>
          </p:grpSpPr>
          <p:sp>
            <p:nvSpPr>
              <p:cNvPr id="38" name="Freeform 51">
                <a:extLst>
                  <a:ext uri="{FF2B5EF4-FFF2-40B4-BE49-F238E27FC236}">
                    <a16:creationId xmlns:a16="http://schemas.microsoft.com/office/drawing/2014/main" id="{63039A7A-72F3-4A21-9957-F0AC5D675D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039" y="3765473"/>
                <a:ext cx="705498" cy="1563366"/>
              </a:xfrm>
              <a:custGeom>
                <a:avLst/>
                <a:gdLst>
                  <a:gd name="T0" fmla="*/ 199 w 199"/>
                  <a:gd name="T1" fmla="*/ 0 h 443"/>
                  <a:gd name="T2" fmla="*/ 0 w 199"/>
                  <a:gd name="T3" fmla="*/ 218 h 443"/>
                  <a:gd name="T4" fmla="*/ 0 w 199"/>
                  <a:gd name="T5" fmla="*/ 443 h 443"/>
                  <a:gd name="T6" fmla="*/ 199 w 199"/>
                  <a:gd name="T7" fmla="*/ 35 h 443"/>
                  <a:gd name="T8" fmla="*/ 199 w 199"/>
                  <a:gd name="T9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443">
                    <a:moveTo>
                      <a:pt x="199" y="0"/>
                    </a:moveTo>
                    <a:lnTo>
                      <a:pt x="0" y="218"/>
                    </a:lnTo>
                    <a:lnTo>
                      <a:pt x="0" y="443"/>
                    </a:lnTo>
                    <a:lnTo>
                      <a:pt x="199" y="35"/>
                    </a:lnTo>
                    <a:lnTo>
                      <a:pt x="1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39" name="Rectangle 40">
                <a:extLst>
                  <a:ext uri="{FF2B5EF4-FFF2-40B4-BE49-F238E27FC236}">
                    <a16:creationId xmlns:a16="http://schemas.microsoft.com/office/drawing/2014/main" id="{EA0A7FF7-8889-46CD-AEDA-CDD26A2F68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903263" y="4527746"/>
                <a:ext cx="4838391" cy="79403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0" name="Freeform 52">
                <a:extLst>
                  <a:ext uri="{FF2B5EF4-FFF2-40B4-BE49-F238E27FC236}">
                    <a16:creationId xmlns:a16="http://schemas.microsoft.com/office/drawing/2014/main" id="{AA8B4737-AC20-47FA-B816-FC05E81A6E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3533" y="3747828"/>
                <a:ext cx="1473051" cy="141162"/>
              </a:xfrm>
              <a:custGeom>
                <a:avLst/>
                <a:gdLst>
                  <a:gd name="T0" fmla="*/ 0 w 501"/>
                  <a:gd name="T1" fmla="*/ 2 h 17"/>
                  <a:gd name="T2" fmla="*/ 0 w 501"/>
                  <a:gd name="T3" fmla="*/ 17 h 17"/>
                  <a:gd name="T4" fmla="*/ 501 w 501"/>
                  <a:gd name="T5" fmla="*/ 17 h 17"/>
                  <a:gd name="T6" fmla="*/ 501 w 501"/>
                  <a:gd name="T7" fmla="*/ 1 h 17"/>
                  <a:gd name="T8" fmla="*/ 0 w 501"/>
                  <a:gd name="T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1" h="17">
                    <a:moveTo>
                      <a:pt x="0" y="2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4" y="17"/>
                      <a:pt x="447" y="15"/>
                      <a:pt x="501" y="17"/>
                    </a:cubicBezTo>
                    <a:cubicBezTo>
                      <a:pt x="501" y="1"/>
                      <a:pt x="501" y="1"/>
                      <a:pt x="501" y="1"/>
                    </a:cubicBezTo>
                    <a:cubicBezTo>
                      <a:pt x="443" y="0"/>
                      <a:pt x="18" y="2"/>
                      <a:pt x="0" y="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1" name="TextBox 66">
                <a:extLst>
                  <a:ext uri="{FF2B5EF4-FFF2-40B4-BE49-F238E27FC236}">
                    <a16:creationId xmlns:a16="http://schemas.microsoft.com/office/drawing/2014/main" id="{8D84FD19-291A-421A-9A84-F2332C159D7A}"/>
                  </a:ext>
                </a:extLst>
              </p:cNvPr>
              <p:cNvSpPr txBox="1"/>
              <p:nvPr/>
            </p:nvSpPr>
            <p:spPr>
              <a:xfrm>
                <a:off x="-3895967" y="4512368"/>
                <a:ext cx="474713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+mj-lt"/>
                  <a:buAutoNum type="arabicPeriod" startAt="3"/>
                </a:pPr>
                <a:r>
                  <a:rPr lang="de-DE" sz="1600" b="1" dirty="0">
                    <a:solidFill>
                      <a:schemeClr val="bg1"/>
                    </a:solidFill>
                    <a:latin typeface="+mj-lt"/>
                  </a:rPr>
                  <a:t>Relation zwischen Arbeitsschritten und -stationen entwerfen (Vorranggraph und Layout)</a:t>
                </a:r>
                <a:endParaRPr lang="id-ID" sz="16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grpSp>
          <p:nvGrpSpPr>
            <p:cNvPr id="42" name="Group 5">
              <a:extLst>
                <a:ext uri="{FF2B5EF4-FFF2-40B4-BE49-F238E27FC236}">
                  <a16:creationId xmlns:a16="http://schemas.microsoft.com/office/drawing/2014/main" id="{888F778A-6FBE-4F31-9CF7-BA248A53AED7}"/>
                </a:ext>
              </a:extLst>
            </p:cNvPr>
            <p:cNvGrpSpPr/>
            <p:nvPr/>
          </p:nvGrpSpPr>
          <p:grpSpPr>
            <a:xfrm>
              <a:off x="3611689" y="3268701"/>
              <a:ext cx="5140928" cy="2250664"/>
              <a:chOff x="-2851459" y="3991330"/>
              <a:chExt cx="5357754" cy="2703249"/>
            </a:xfrm>
          </p:grpSpPr>
          <p:sp>
            <p:nvSpPr>
              <p:cNvPr id="43" name="Freeform 52">
                <a:extLst>
                  <a:ext uri="{FF2B5EF4-FFF2-40B4-BE49-F238E27FC236}">
                    <a16:creationId xmlns:a16="http://schemas.microsoft.com/office/drawing/2014/main" id="{85F553BC-4E40-42F6-B700-CF528A3830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947" y="3991332"/>
                <a:ext cx="719679" cy="2696191"/>
              </a:xfrm>
              <a:custGeom>
                <a:avLst/>
                <a:gdLst>
                  <a:gd name="T0" fmla="*/ 203 w 203"/>
                  <a:gd name="T1" fmla="*/ 0 h 764"/>
                  <a:gd name="T2" fmla="*/ 0 w 203"/>
                  <a:gd name="T3" fmla="*/ 536 h 764"/>
                  <a:gd name="T4" fmla="*/ 0 w 203"/>
                  <a:gd name="T5" fmla="*/ 764 h 764"/>
                  <a:gd name="T6" fmla="*/ 203 w 203"/>
                  <a:gd name="T7" fmla="*/ 35 h 764"/>
                  <a:gd name="T8" fmla="*/ 203 w 203"/>
                  <a:gd name="T9" fmla="*/ 0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764">
                    <a:moveTo>
                      <a:pt x="203" y="0"/>
                    </a:moveTo>
                    <a:lnTo>
                      <a:pt x="0" y="536"/>
                    </a:lnTo>
                    <a:lnTo>
                      <a:pt x="0" y="764"/>
                    </a:lnTo>
                    <a:lnTo>
                      <a:pt x="203" y="35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4" name="Rectangle 41">
                <a:extLst>
                  <a:ext uri="{FF2B5EF4-FFF2-40B4-BE49-F238E27FC236}">
                    <a16:creationId xmlns:a16="http://schemas.microsoft.com/office/drawing/2014/main" id="{27FB06A2-D81D-4776-A89B-0F715A6E39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2851459" y="5882899"/>
                <a:ext cx="3772407" cy="81168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89F59542-1A10-40DC-A81C-78353D250F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0625" y="3991330"/>
                <a:ext cx="865670" cy="12351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6" name="TextBox 67">
                <a:extLst>
                  <a:ext uri="{FF2B5EF4-FFF2-40B4-BE49-F238E27FC236}">
                    <a16:creationId xmlns:a16="http://schemas.microsoft.com/office/drawing/2014/main" id="{7C746A16-D9BB-4B9D-B404-B0F39675A502}"/>
                  </a:ext>
                </a:extLst>
              </p:cNvPr>
              <p:cNvSpPr txBox="1"/>
              <p:nvPr/>
            </p:nvSpPr>
            <p:spPr>
              <a:xfrm>
                <a:off x="-2846127" y="5951156"/>
                <a:ext cx="3679616" cy="7023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de-DE"/>
                </a:defPPr>
                <a:lvl1pPr marL="342900" indent="-342900">
                  <a:buFont typeface="+mj-lt"/>
                  <a:buAutoNum type="arabicPeriod" startAt="3"/>
                  <a:defRPr sz="1600" b="1">
                    <a:solidFill>
                      <a:schemeClr val="bg1"/>
                    </a:solidFill>
                    <a:latin typeface="+mj-lt"/>
                  </a:defRPr>
                </a:lvl1pPr>
              </a:lstStyle>
              <a:p>
                <a:pPr>
                  <a:buFont typeface="+mj-lt"/>
                  <a:buAutoNum type="arabicPeriod" startAt="4"/>
                </a:pPr>
                <a:r>
                  <a:rPr lang="de-DE" dirty="0"/>
                  <a:t>Ordnungsgemäße Programmierung und Dokumentation </a:t>
                </a:r>
                <a:endParaRPr lang="id-ID" dirty="0"/>
              </a:p>
            </p:txBody>
          </p:sp>
        </p:grpSp>
        <p:grpSp>
          <p:nvGrpSpPr>
            <p:cNvPr id="47" name="Group 68">
              <a:extLst>
                <a:ext uri="{FF2B5EF4-FFF2-40B4-BE49-F238E27FC236}">
                  <a16:creationId xmlns:a16="http://schemas.microsoft.com/office/drawing/2014/main" id="{A3B090C8-A100-4964-942E-5D209B6FEA42}"/>
                </a:ext>
              </a:extLst>
            </p:cNvPr>
            <p:cNvGrpSpPr/>
            <p:nvPr/>
          </p:nvGrpSpPr>
          <p:grpSpPr>
            <a:xfrm>
              <a:off x="8362835" y="2419876"/>
              <a:ext cx="2209875" cy="1073193"/>
              <a:chOff x="5903813" y="2978548"/>
              <a:chExt cx="3773305" cy="1888109"/>
            </a:xfrm>
          </p:grpSpPr>
          <p:grpSp>
            <p:nvGrpSpPr>
              <p:cNvPr id="48" name="Group 69">
                <a:extLst>
                  <a:ext uri="{FF2B5EF4-FFF2-40B4-BE49-F238E27FC236}">
                    <a16:creationId xmlns:a16="http://schemas.microsoft.com/office/drawing/2014/main" id="{F68E73CC-C0B9-4978-8EA1-76396767A349}"/>
                  </a:ext>
                </a:extLst>
              </p:cNvPr>
              <p:cNvGrpSpPr/>
              <p:nvPr/>
            </p:nvGrpSpPr>
            <p:grpSpPr>
              <a:xfrm>
                <a:off x="5903813" y="2978548"/>
                <a:ext cx="2352670" cy="1888109"/>
                <a:chOff x="5903813" y="2978548"/>
                <a:chExt cx="2352670" cy="1888109"/>
              </a:xfrm>
            </p:grpSpPr>
            <p:sp>
              <p:nvSpPr>
                <p:cNvPr id="57" name="Freeform 28">
                  <a:extLst>
                    <a:ext uri="{FF2B5EF4-FFF2-40B4-BE49-F238E27FC236}">
                      <a16:creationId xmlns:a16="http://schemas.microsoft.com/office/drawing/2014/main" id="{BE971587-62E9-4AAE-A889-A9173A082A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5903813" y="3420446"/>
                  <a:ext cx="1172215" cy="470739"/>
                </a:xfrm>
                <a:custGeom>
                  <a:avLst/>
                  <a:gdLst>
                    <a:gd name="T0" fmla="*/ 505 w 635"/>
                    <a:gd name="T1" fmla="*/ 31 h 254"/>
                    <a:gd name="T2" fmla="*/ 218 w 635"/>
                    <a:gd name="T3" fmla="*/ 67 h 254"/>
                    <a:gd name="T4" fmla="*/ 0 w 635"/>
                    <a:gd name="T5" fmla="*/ 254 h 254"/>
                    <a:gd name="T6" fmla="*/ 487 w 635"/>
                    <a:gd name="T7" fmla="*/ 254 h 254"/>
                    <a:gd name="T8" fmla="*/ 575 w 635"/>
                    <a:gd name="T9" fmla="*/ 178 h 254"/>
                    <a:gd name="T10" fmla="*/ 505 w 635"/>
                    <a:gd name="T11" fmla="*/ 31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35" h="254">
                      <a:moveTo>
                        <a:pt x="505" y="31"/>
                      </a:moveTo>
                      <a:cubicBezTo>
                        <a:pt x="406" y="0"/>
                        <a:pt x="278" y="17"/>
                        <a:pt x="218" y="67"/>
                      </a:cubicBezTo>
                      <a:cubicBezTo>
                        <a:pt x="0" y="254"/>
                        <a:pt x="0" y="254"/>
                        <a:pt x="0" y="254"/>
                      </a:cubicBezTo>
                      <a:cubicBezTo>
                        <a:pt x="487" y="254"/>
                        <a:pt x="487" y="254"/>
                        <a:pt x="487" y="254"/>
                      </a:cubicBezTo>
                      <a:cubicBezTo>
                        <a:pt x="575" y="178"/>
                        <a:pt x="575" y="178"/>
                        <a:pt x="575" y="178"/>
                      </a:cubicBezTo>
                      <a:cubicBezTo>
                        <a:pt x="635" y="127"/>
                        <a:pt x="603" y="62"/>
                        <a:pt x="505" y="31"/>
                      </a:cubicBezTo>
                      <a:close/>
                    </a:path>
                  </a:pathLst>
                </a:custGeom>
                <a:solidFill>
                  <a:srgbClr val="7802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Freeform 23">
                  <a:extLst>
                    <a:ext uri="{FF2B5EF4-FFF2-40B4-BE49-F238E27FC236}">
                      <a16:creationId xmlns:a16="http://schemas.microsoft.com/office/drawing/2014/main" id="{0C1E4847-5DCB-40B7-B269-B99398678F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6029481" y="3831443"/>
                  <a:ext cx="2227002" cy="182320"/>
                </a:xfrm>
                <a:custGeom>
                  <a:avLst/>
                  <a:gdLst>
                    <a:gd name="T0" fmla="*/ 1206 w 1206"/>
                    <a:gd name="T1" fmla="*/ 49 h 98"/>
                    <a:gd name="T2" fmla="*/ 1157 w 1206"/>
                    <a:gd name="T3" fmla="*/ 98 h 98"/>
                    <a:gd name="T4" fmla="*/ 49 w 1206"/>
                    <a:gd name="T5" fmla="*/ 98 h 98"/>
                    <a:gd name="T6" fmla="*/ 0 w 1206"/>
                    <a:gd name="T7" fmla="*/ 49 h 98"/>
                    <a:gd name="T8" fmla="*/ 0 w 1206"/>
                    <a:gd name="T9" fmla="*/ 49 h 98"/>
                    <a:gd name="T10" fmla="*/ 49 w 1206"/>
                    <a:gd name="T11" fmla="*/ 0 h 98"/>
                    <a:gd name="T12" fmla="*/ 1157 w 1206"/>
                    <a:gd name="T13" fmla="*/ 0 h 98"/>
                    <a:gd name="T14" fmla="*/ 1206 w 1206"/>
                    <a:gd name="T15" fmla="*/ 49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06" h="98">
                      <a:moveTo>
                        <a:pt x="1206" y="49"/>
                      </a:moveTo>
                      <a:cubicBezTo>
                        <a:pt x="1206" y="76"/>
                        <a:pt x="1184" y="98"/>
                        <a:pt x="1157" y="98"/>
                      </a:cubicBezTo>
                      <a:cubicBezTo>
                        <a:pt x="49" y="98"/>
                        <a:pt x="49" y="98"/>
                        <a:pt x="49" y="98"/>
                      </a:cubicBezTo>
                      <a:cubicBezTo>
                        <a:pt x="22" y="98"/>
                        <a:pt x="0" y="76"/>
                        <a:pt x="0" y="49"/>
                      </a:cubicBezTo>
                      <a:cubicBezTo>
                        <a:pt x="0" y="49"/>
                        <a:pt x="0" y="49"/>
                        <a:pt x="0" y="49"/>
                      </a:cubicBezTo>
                      <a:cubicBezTo>
                        <a:pt x="0" y="22"/>
                        <a:pt x="22" y="0"/>
                        <a:pt x="49" y="0"/>
                      </a:cubicBezTo>
                      <a:cubicBezTo>
                        <a:pt x="1157" y="0"/>
                        <a:pt x="1157" y="0"/>
                        <a:pt x="1157" y="0"/>
                      </a:cubicBezTo>
                      <a:cubicBezTo>
                        <a:pt x="1184" y="0"/>
                        <a:pt x="1206" y="22"/>
                        <a:pt x="1206" y="49"/>
                      </a:cubicBezTo>
                      <a:close/>
                    </a:path>
                  </a:pathLst>
                </a:custGeom>
                <a:solidFill>
                  <a:srgbClr val="A400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9" name="Freeform 22">
                  <a:extLst>
                    <a:ext uri="{FF2B5EF4-FFF2-40B4-BE49-F238E27FC236}">
                      <a16:creationId xmlns:a16="http://schemas.microsoft.com/office/drawing/2014/main" id="{DE9ED30D-97AB-413C-9BB4-4DE93B724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5903813" y="3954020"/>
                  <a:ext cx="1172216" cy="912637"/>
                </a:xfrm>
                <a:custGeom>
                  <a:avLst/>
                  <a:gdLst>
                    <a:gd name="T0" fmla="*/ 505 w 635"/>
                    <a:gd name="T1" fmla="*/ 433 h 493"/>
                    <a:gd name="T2" fmla="*/ 218 w 635"/>
                    <a:gd name="T3" fmla="*/ 362 h 493"/>
                    <a:gd name="T4" fmla="*/ 0 w 635"/>
                    <a:gd name="T5" fmla="*/ 0 h 493"/>
                    <a:gd name="T6" fmla="*/ 487 w 635"/>
                    <a:gd name="T7" fmla="*/ 0 h 493"/>
                    <a:gd name="T8" fmla="*/ 575 w 635"/>
                    <a:gd name="T9" fmla="*/ 147 h 493"/>
                    <a:gd name="T10" fmla="*/ 505 w 635"/>
                    <a:gd name="T11" fmla="*/ 433 h 4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35" h="493">
                      <a:moveTo>
                        <a:pt x="505" y="433"/>
                      </a:moveTo>
                      <a:cubicBezTo>
                        <a:pt x="406" y="493"/>
                        <a:pt x="278" y="461"/>
                        <a:pt x="218" y="362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87" y="0"/>
                        <a:pt x="487" y="0"/>
                        <a:pt x="487" y="0"/>
                      </a:cubicBezTo>
                      <a:cubicBezTo>
                        <a:pt x="575" y="147"/>
                        <a:pt x="575" y="147"/>
                        <a:pt x="575" y="147"/>
                      </a:cubicBezTo>
                      <a:cubicBezTo>
                        <a:pt x="635" y="246"/>
                        <a:pt x="603" y="374"/>
                        <a:pt x="505" y="433"/>
                      </a:cubicBezTo>
                      <a:close/>
                    </a:path>
                  </a:pathLst>
                </a:custGeom>
                <a:solidFill>
                  <a:srgbClr val="7802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24">
                  <a:extLst>
                    <a:ext uri="{FF2B5EF4-FFF2-40B4-BE49-F238E27FC236}">
                      <a16:creationId xmlns:a16="http://schemas.microsoft.com/office/drawing/2014/main" id="{3D1BD219-D60F-46E2-8F18-607FF2A715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5927504" y="3954018"/>
                  <a:ext cx="1148524" cy="213223"/>
                </a:xfrm>
                <a:custGeom>
                  <a:avLst/>
                  <a:gdLst>
                    <a:gd name="T0" fmla="*/ 218 w 622"/>
                    <a:gd name="T1" fmla="*/ 58 h 115"/>
                    <a:gd name="T2" fmla="*/ 0 w 622"/>
                    <a:gd name="T3" fmla="*/ 0 h 115"/>
                    <a:gd name="T4" fmla="*/ 487 w 622"/>
                    <a:gd name="T5" fmla="*/ 0 h 115"/>
                    <a:gd name="T6" fmla="*/ 622 w 622"/>
                    <a:gd name="T7" fmla="*/ 62 h 115"/>
                    <a:gd name="T8" fmla="*/ 218 w 622"/>
                    <a:gd name="T9" fmla="*/ 5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2" h="115">
                      <a:moveTo>
                        <a:pt x="218" y="58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87" y="0"/>
                        <a:pt x="487" y="0"/>
                        <a:pt x="487" y="0"/>
                      </a:cubicBezTo>
                      <a:cubicBezTo>
                        <a:pt x="487" y="0"/>
                        <a:pt x="622" y="9"/>
                        <a:pt x="622" y="62"/>
                      </a:cubicBezTo>
                      <a:cubicBezTo>
                        <a:pt x="622" y="115"/>
                        <a:pt x="278" y="73"/>
                        <a:pt x="218" y="58"/>
                      </a:cubicBezTo>
                      <a:close/>
                    </a:path>
                  </a:pathLst>
                </a:custGeom>
                <a:solidFill>
                  <a:srgbClr val="E1030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1" name="Freeform 29">
                  <a:extLst>
                    <a:ext uri="{FF2B5EF4-FFF2-40B4-BE49-F238E27FC236}">
                      <a16:creationId xmlns:a16="http://schemas.microsoft.com/office/drawing/2014/main" id="{3F62D03B-D090-494F-B7CE-760B972731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5903813" y="2978548"/>
                  <a:ext cx="1172215" cy="912637"/>
                </a:xfrm>
                <a:custGeom>
                  <a:avLst/>
                  <a:gdLst>
                    <a:gd name="T0" fmla="*/ 505 w 635"/>
                    <a:gd name="T1" fmla="*/ 59 h 493"/>
                    <a:gd name="T2" fmla="*/ 218 w 635"/>
                    <a:gd name="T3" fmla="*/ 130 h 493"/>
                    <a:gd name="T4" fmla="*/ 0 w 635"/>
                    <a:gd name="T5" fmla="*/ 493 h 493"/>
                    <a:gd name="T6" fmla="*/ 487 w 635"/>
                    <a:gd name="T7" fmla="*/ 493 h 493"/>
                    <a:gd name="T8" fmla="*/ 575 w 635"/>
                    <a:gd name="T9" fmla="*/ 346 h 493"/>
                    <a:gd name="T10" fmla="*/ 505 w 635"/>
                    <a:gd name="T11" fmla="*/ 59 h 4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35" h="493">
                      <a:moveTo>
                        <a:pt x="505" y="59"/>
                      </a:moveTo>
                      <a:cubicBezTo>
                        <a:pt x="406" y="0"/>
                        <a:pt x="278" y="32"/>
                        <a:pt x="218" y="130"/>
                      </a:cubicBezTo>
                      <a:cubicBezTo>
                        <a:pt x="0" y="493"/>
                        <a:pt x="0" y="493"/>
                        <a:pt x="0" y="493"/>
                      </a:cubicBezTo>
                      <a:cubicBezTo>
                        <a:pt x="487" y="493"/>
                        <a:pt x="487" y="493"/>
                        <a:pt x="487" y="493"/>
                      </a:cubicBezTo>
                      <a:cubicBezTo>
                        <a:pt x="575" y="346"/>
                        <a:pt x="575" y="346"/>
                        <a:pt x="575" y="346"/>
                      </a:cubicBezTo>
                      <a:cubicBezTo>
                        <a:pt x="635" y="247"/>
                        <a:pt x="603" y="119"/>
                        <a:pt x="505" y="59"/>
                      </a:cubicBezTo>
                      <a:close/>
                    </a:path>
                  </a:pathLst>
                </a:custGeom>
                <a:solidFill>
                  <a:srgbClr val="E103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2" name="Freeform 30">
                  <a:extLst>
                    <a:ext uri="{FF2B5EF4-FFF2-40B4-BE49-F238E27FC236}">
                      <a16:creationId xmlns:a16="http://schemas.microsoft.com/office/drawing/2014/main" id="{8A24D871-2924-4A12-ACAA-1F4360FEE4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5990339" y="3420444"/>
                  <a:ext cx="1085689" cy="470739"/>
                </a:xfrm>
                <a:custGeom>
                  <a:avLst/>
                  <a:gdLst>
                    <a:gd name="T0" fmla="*/ 588 w 588"/>
                    <a:gd name="T1" fmla="*/ 81 h 254"/>
                    <a:gd name="T2" fmla="*/ 505 w 588"/>
                    <a:gd name="T3" fmla="*/ 31 h 254"/>
                    <a:gd name="T4" fmla="*/ 218 w 588"/>
                    <a:gd name="T5" fmla="*/ 67 h 254"/>
                    <a:gd name="T6" fmla="*/ 0 w 588"/>
                    <a:gd name="T7" fmla="*/ 254 h 254"/>
                    <a:gd name="T8" fmla="*/ 487 w 588"/>
                    <a:gd name="T9" fmla="*/ 254 h 254"/>
                    <a:gd name="T10" fmla="*/ 575 w 588"/>
                    <a:gd name="T11" fmla="*/ 107 h 254"/>
                    <a:gd name="T12" fmla="*/ 588 w 588"/>
                    <a:gd name="T13" fmla="*/ 81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88" h="254">
                      <a:moveTo>
                        <a:pt x="588" y="81"/>
                      </a:moveTo>
                      <a:cubicBezTo>
                        <a:pt x="572" y="61"/>
                        <a:pt x="543" y="43"/>
                        <a:pt x="505" y="31"/>
                      </a:cubicBezTo>
                      <a:cubicBezTo>
                        <a:pt x="406" y="0"/>
                        <a:pt x="278" y="17"/>
                        <a:pt x="218" y="67"/>
                      </a:cubicBezTo>
                      <a:cubicBezTo>
                        <a:pt x="0" y="254"/>
                        <a:pt x="0" y="254"/>
                        <a:pt x="0" y="254"/>
                      </a:cubicBezTo>
                      <a:cubicBezTo>
                        <a:pt x="487" y="254"/>
                        <a:pt x="487" y="254"/>
                        <a:pt x="487" y="254"/>
                      </a:cubicBezTo>
                      <a:cubicBezTo>
                        <a:pt x="575" y="107"/>
                        <a:pt x="575" y="107"/>
                        <a:pt x="575" y="107"/>
                      </a:cubicBezTo>
                      <a:cubicBezTo>
                        <a:pt x="580" y="98"/>
                        <a:pt x="585" y="90"/>
                        <a:pt x="588" y="81"/>
                      </a:cubicBezTo>
                      <a:close/>
                    </a:path>
                  </a:pathLst>
                </a:custGeom>
                <a:solidFill>
                  <a:schemeClr val="tx1">
                    <a:lumMod val="95000"/>
                    <a:lumOff val="5000"/>
                    <a:alpha val="1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9" name="Group 70">
                <a:extLst>
                  <a:ext uri="{FF2B5EF4-FFF2-40B4-BE49-F238E27FC236}">
                    <a16:creationId xmlns:a16="http://schemas.microsoft.com/office/drawing/2014/main" id="{CCD2597A-53D6-4B9D-BB52-DA455DA6E047}"/>
                  </a:ext>
                </a:extLst>
              </p:cNvPr>
              <p:cNvGrpSpPr/>
              <p:nvPr/>
            </p:nvGrpSpPr>
            <p:grpSpPr>
              <a:xfrm>
                <a:off x="8028937" y="3709895"/>
                <a:ext cx="1648181" cy="425417"/>
                <a:chOff x="7814622" y="3709895"/>
                <a:chExt cx="1648181" cy="425417"/>
              </a:xfrm>
            </p:grpSpPr>
            <p:sp>
              <p:nvSpPr>
                <p:cNvPr id="50" name="Freeform 21">
                  <a:extLst>
                    <a:ext uri="{FF2B5EF4-FFF2-40B4-BE49-F238E27FC236}">
                      <a16:creationId xmlns:a16="http://schemas.microsoft.com/office/drawing/2014/main" id="{79F3CAC2-266D-4080-8C19-32E2011EB1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8509993" y="3889126"/>
                  <a:ext cx="952810" cy="66953"/>
                </a:xfrm>
                <a:custGeom>
                  <a:avLst/>
                  <a:gdLst>
                    <a:gd name="T0" fmla="*/ 104 w 516"/>
                    <a:gd name="T1" fmla="*/ 0 h 36"/>
                    <a:gd name="T2" fmla="*/ 0 w 516"/>
                    <a:gd name="T3" fmla="*/ 18 h 36"/>
                    <a:gd name="T4" fmla="*/ 104 w 516"/>
                    <a:gd name="T5" fmla="*/ 36 h 36"/>
                    <a:gd name="T6" fmla="*/ 516 w 516"/>
                    <a:gd name="T7" fmla="*/ 36 h 36"/>
                    <a:gd name="T8" fmla="*/ 516 w 516"/>
                    <a:gd name="T9" fmla="*/ 0 h 36"/>
                    <a:gd name="T10" fmla="*/ 104 w 516"/>
                    <a:gd name="T11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16" h="36">
                      <a:moveTo>
                        <a:pt x="104" y="0"/>
                      </a:moveTo>
                      <a:cubicBezTo>
                        <a:pt x="104" y="0"/>
                        <a:pt x="0" y="12"/>
                        <a:pt x="0" y="18"/>
                      </a:cubicBezTo>
                      <a:cubicBezTo>
                        <a:pt x="0" y="24"/>
                        <a:pt x="104" y="36"/>
                        <a:pt x="104" y="36"/>
                      </a:cubicBezTo>
                      <a:cubicBezTo>
                        <a:pt x="516" y="36"/>
                        <a:pt x="516" y="36"/>
                        <a:pt x="516" y="36"/>
                      </a:cubicBezTo>
                      <a:cubicBezTo>
                        <a:pt x="516" y="0"/>
                        <a:pt x="516" y="0"/>
                        <a:pt x="516" y="0"/>
                      </a:cubicBezTo>
                      <a:lnTo>
                        <a:pt x="104" y="0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25">
                  <a:extLst>
                    <a:ext uri="{FF2B5EF4-FFF2-40B4-BE49-F238E27FC236}">
                      <a16:creationId xmlns:a16="http://schemas.microsoft.com/office/drawing/2014/main" id="{88B62A3A-ACCB-4A8E-A12A-B05329B54F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8661337" y="3726376"/>
                  <a:ext cx="413055" cy="392454"/>
                </a:xfrm>
                <a:custGeom>
                  <a:avLst/>
                  <a:gdLst>
                    <a:gd name="T0" fmla="*/ 181 w 401"/>
                    <a:gd name="T1" fmla="*/ 0 h 381"/>
                    <a:gd name="T2" fmla="*/ 0 w 401"/>
                    <a:gd name="T3" fmla="*/ 138 h 381"/>
                    <a:gd name="T4" fmla="*/ 0 w 401"/>
                    <a:gd name="T5" fmla="*/ 243 h 381"/>
                    <a:gd name="T6" fmla="*/ 181 w 401"/>
                    <a:gd name="T7" fmla="*/ 381 h 381"/>
                    <a:gd name="T8" fmla="*/ 401 w 401"/>
                    <a:gd name="T9" fmla="*/ 381 h 381"/>
                    <a:gd name="T10" fmla="*/ 401 w 401"/>
                    <a:gd name="T11" fmla="*/ 0 h 381"/>
                    <a:gd name="T12" fmla="*/ 181 w 401"/>
                    <a:gd name="T13" fmla="*/ 0 h 3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01" h="381">
                      <a:moveTo>
                        <a:pt x="181" y="0"/>
                      </a:moveTo>
                      <a:lnTo>
                        <a:pt x="0" y="138"/>
                      </a:lnTo>
                      <a:lnTo>
                        <a:pt x="0" y="243"/>
                      </a:lnTo>
                      <a:lnTo>
                        <a:pt x="181" y="381"/>
                      </a:lnTo>
                      <a:lnTo>
                        <a:pt x="401" y="381"/>
                      </a:lnTo>
                      <a:lnTo>
                        <a:pt x="401" y="0"/>
                      </a:lnTo>
                      <a:lnTo>
                        <a:pt x="181" y="0"/>
                      </a:lnTo>
                      <a:close/>
                    </a:path>
                  </a:pathLst>
                </a:cu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26">
                  <a:extLst>
                    <a:ext uri="{FF2B5EF4-FFF2-40B4-BE49-F238E27FC236}">
                      <a16:creationId xmlns:a16="http://schemas.microsoft.com/office/drawing/2014/main" id="{4B078923-D4CD-45B8-B7BC-E7282DC6D8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7814622" y="3726376"/>
                  <a:ext cx="414087" cy="392454"/>
                </a:xfrm>
                <a:custGeom>
                  <a:avLst/>
                  <a:gdLst>
                    <a:gd name="T0" fmla="*/ 221 w 402"/>
                    <a:gd name="T1" fmla="*/ 0 h 381"/>
                    <a:gd name="T2" fmla="*/ 402 w 402"/>
                    <a:gd name="T3" fmla="*/ 72 h 381"/>
                    <a:gd name="T4" fmla="*/ 402 w 402"/>
                    <a:gd name="T5" fmla="*/ 307 h 381"/>
                    <a:gd name="T6" fmla="*/ 221 w 402"/>
                    <a:gd name="T7" fmla="*/ 381 h 381"/>
                    <a:gd name="T8" fmla="*/ 0 w 402"/>
                    <a:gd name="T9" fmla="*/ 381 h 381"/>
                    <a:gd name="T10" fmla="*/ 0 w 402"/>
                    <a:gd name="T11" fmla="*/ 0 h 381"/>
                    <a:gd name="T12" fmla="*/ 221 w 402"/>
                    <a:gd name="T13" fmla="*/ 0 h 3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02" h="381">
                      <a:moveTo>
                        <a:pt x="221" y="0"/>
                      </a:moveTo>
                      <a:lnTo>
                        <a:pt x="402" y="72"/>
                      </a:lnTo>
                      <a:lnTo>
                        <a:pt x="402" y="307"/>
                      </a:lnTo>
                      <a:lnTo>
                        <a:pt x="221" y="381"/>
                      </a:lnTo>
                      <a:lnTo>
                        <a:pt x="0" y="381"/>
                      </a:lnTo>
                      <a:lnTo>
                        <a:pt x="0" y="0"/>
                      </a:lnTo>
                      <a:lnTo>
                        <a:pt x="221" y="0"/>
                      </a:lnTo>
                      <a:close/>
                    </a:path>
                  </a:pathLst>
                </a:cu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Rectangle 27">
                  <a:extLst>
                    <a:ext uri="{FF2B5EF4-FFF2-40B4-BE49-F238E27FC236}">
                      <a16:creationId xmlns:a16="http://schemas.microsoft.com/office/drawing/2014/main" id="{723A0674-6E1B-431F-B659-CEEFA7B5AB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8077288" y="3709895"/>
                  <a:ext cx="771521" cy="425417"/>
                </a:xfrm>
                <a:prstGeom prst="rect">
                  <a:avLst/>
                </a:prstGeom>
                <a:solidFill>
                  <a:srgbClr val="FAC5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Rectangle 31">
                  <a:extLst>
                    <a:ext uri="{FF2B5EF4-FFF2-40B4-BE49-F238E27FC236}">
                      <a16:creationId xmlns:a16="http://schemas.microsoft.com/office/drawing/2014/main" id="{6EB374F1-47DD-4785-ACF2-D6A70031FE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8759192" y="3709895"/>
                  <a:ext cx="32963" cy="425415"/>
                </a:xfrm>
                <a:prstGeom prst="rect">
                  <a:avLst/>
                </a:pr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Rectangle 32">
                  <a:extLst>
                    <a:ext uri="{FF2B5EF4-FFF2-40B4-BE49-F238E27FC236}">
                      <a16:creationId xmlns:a16="http://schemas.microsoft.com/office/drawing/2014/main" id="{E0264FD9-B47C-4E26-BC3D-209EF3FA618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8614984" y="3709895"/>
                  <a:ext cx="65924" cy="425415"/>
                </a:xfrm>
                <a:prstGeom prst="rect">
                  <a:avLst/>
                </a:pr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Rectangle 33">
                  <a:extLst>
                    <a:ext uri="{FF2B5EF4-FFF2-40B4-BE49-F238E27FC236}">
                      <a16:creationId xmlns:a16="http://schemas.microsoft.com/office/drawing/2014/main" id="{118F68C7-D36C-45B0-B05C-A457396D46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8182356" y="3709895"/>
                  <a:ext cx="66955" cy="425415"/>
                </a:xfrm>
                <a:prstGeom prst="rect">
                  <a:avLst/>
                </a:pr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3" name="Inhaltsplatzhalter 2">
            <a:extLst>
              <a:ext uri="{FF2B5EF4-FFF2-40B4-BE49-F238E27FC236}">
                <a16:creationId xmlns:a16="http://schemas.microsoft.com/office/drawing/2014/main" id="{992B8A6E-367D-4ECC-9E69-878E14EE8AAE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of Workstations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/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55037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B7B1BF3-B9E1-4EC8-8360-66CFF657A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5265FAAE-7C88-4411-9297-D763A208A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36</a:t>
            </a:fld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D6D995A2-2092-47F7-97BD-BABE75CA9FAF}"/>
              </a:ext>
            </a:extLst>
          </p:cNvPr>
          <p:cNvGrpSpPr/>
          <p:nvPr/>
        </p:nvGrpSpPr>
        <p:grpSpPr>
          <a:xfrm>
            <a:off x="3606688" y="435429"/>
            <a:ext cx="8585312" cy="5083936"/>
            <a:chOff x="3606688" y="435429"/>
            <a:chExt cx="8585312" cy="5083936"/>
          </a:xfrm>
        </p:grpSpPr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7D98049C-262E-4701-BA8E-930C47A7AFEF}"/>
                </a:ext>
              </a:extLst>
            </p:cNvPr>
            <p:cNvGrpSpPr/>
            <p:nvPr/>
          </p:nvGrpSpPr>
          <p:grpSpPr>
            <a:xfrm>
              <a:off x="10865237" y="599436"/>
              <a:ext cx="1326763" cy="4749702"/>
              <a:chOff x="9811137" y="-1455531"/>
              <a:chExt cx="3500444" cy="7780033"/>
            </a:xfrm>
          </p:grpSpPr>
          <p:sp>
            <p:nvSpPr>
              <p:cNvPr id="10" name="Oval 36">
                <a:extLst>
                  <a:ext uri="{FF2B5EF4-FFF2-40B4-BE49-F238E27FC236}">
                    <a16:creationId xmlns:a16="http://schemas.microsoft.com/office/drawing/2014/main" id="{0CFF0017-3490-42CA-A691-DDE2E5AE5636}"/>
                  </a:ext>
                </a:extLst>
              </p:cNvPr>
              <p:cNvSpPr/>
              <p:nvPr/>
            </p:nvSpPr>
            <p:spPr>
              <a:xfrm>
                <a:off x="9811137" y="-1455531"/>
                <a:ext cx="3500444" cy="7780033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Oval 37">
                <a:extLst>
                  <a:ext uri="{FF2B5EF4-FFF2-40B4-BE49-F238E27FC236}">
                    <a16:creationId xmlns:a16="http://schemas.microsoft.com/office/drawing/2014/main" id="{EEA6689C-4839-441D-B00C-7CC102C48128}"/>
                  </a:ext>
                </a:extLst>
              </p:cNvPr>
              <p:cNvSpPr/>
              <p:nvPr/>
            </p:nvSpPr>
            <p:spPr>
              <a:xfrm>
                <a:off x="9917506" y="-478986"/>
                <a:ext cx="2629403" cy="58440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2" name="Group 38">
                <a:extLst>
                  <a:ext uri="{FF2B5EF4-FFF2-40B4-BE49-F238E27FC236}">
                    <a16:creationId xmlns:a16="http://schemas.microsoft.com/office/drawing/2014/main" id="{BBDB887D-2810-446D-A848-A458CE8394CB}"/>
                  </a:ext>
                </a:extLst>
              </p:cNvPr>
              <p:cNvGrpSpPr/>
              <p:nvPr/>
            </p:nvGrpSpPr>
            <p:grpSpPr>
              <a:xfrm>
                <a:off x="9988054" y="184432"/>
                <a:ext cx="1947018" cy="4327412"/>
                <a:chOff x="9659757" y="2297436"/>
                <a:chExt cx="1092533" cy="2428247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13" name="Oval 39">
                  <a:extLst>
                    <a:ext uri="{FF2B5EF4-FFF2-40B4-BE49-F238E27FC236}">
                      <a16:creationId xmlns:a16="http://schemas.microsoft.com/office/drawing/2014/main" id="{AA696B34-1D7E-4F08-B4D7-9A30DC12E8A8}"/>
                    </a:ext>
                  </a:extLst>
                </p:cNvPr>
                <p:cNvSpPr/>
                <p:nvPr/>
              </p:nvSpPr>
              <p:spPr>
                <a:xfrm>
                  <a:off x="9659757" y="2297436"/>
                  <a:ext cx="1092533" cy="2428247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" name="Oval 40">
                  <a:extLst>
                    <a:ext uri="{FF2B5EF4-FFF2-40B4-BE49-F238E27FC236}">
                      <a16:creationId xmlns:a16="http://schemas.microsoft.com/office/drawing/2014/main" id="{D351BCD4-54E4-4BF7-8E8E-E29E82BBC567}"/>
                    </a:ext>
                  </a:extLst>
                </p:cNvPr>
                <p:cNvSpPr/>
                <p:nvPr/>
              </p:nvSpPr>
              <p:spPr>
                <a:xfrm>
                  <a:off x="9692956" y="2602228"/>
                  <a:ext cx="820670" cy="1824008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5" name="Group 41">
                <a:extLst>
                  <a:ext uri="{FF2B5EF4-FFF2-40B4-BE49-F238E27FC236}">
                    <a16:creationId xmlns:a16="http://schemas.microsoft.com/office/drawing/2014/main" id="{B443D026-CCD4-4D35-904E-EF5D8D4EB67A}"/>
                  </a:ext>
                </a:extLst>
              </p:cNvPr>
              <p:cNvGrpSpPr/>
              <p:nvPr/>
            </p:nvGrpSpPr>
            <p:grpSpPr>
              <a:xfrm>
                <a:off x="10107694" y="1174963"/>
                <a:ext cx="1201589" cy="2670633"/>
                <a:chOff x="9659757" y="2297436"/>
                <a:chExt cx="1092533" cy="2428247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6" name="Oval 42">
                  <a:extLst>
                    <a:ext uri="{FF2B5EF4-FFF2-40B4-BE49-F238E27FC236}">
                      <a16:creationId xmlns:a16="http://schemas.microsoft.com/office/drawing/2014/main" id="{84B80C50-50C1-43BF-BC9E-3D25D06766D9}"/>
                    </a:ext>
                  </a:extLst>
                </p:cNvPr>
                <p:cNvSpPr/>
                <p:nvPr/>
              </p:nvSpPr>
              <p:spPr>
                <a:xfrm>
                  <a:off x="9659757" y="2297436"/>
                  <a:ext cx="1092533" cy="2428247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" name="Oval 43">
                  <a:extLst>
                    <a:ext uri="{FF2B5EF4-FFF2-40B4-BE49-F238E27FC236}">
                      <a16:creationId xmlns:a16="http://schemas.microsoft.com/office/drawing/2014/main" id="{FF0FED18-3A81-45EE-A5BE-E2FFD974F284}"/>
                    </a:ext>
                  </a:extLst>
                </p:cNvPr>
                <p:cNvSpPr/>
                <p:nvPr/>
              </p:nvSpPr>
              <p:spPr>
                <a:xfrm>
                  <a:off x="9692956" y="2602228"/>
                  <a:ext cx="820670" cy="1824008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8" name="Group 44">
                <a:extLst>
                  <a:ext uri="{FF2B5EF4-FFF2-40B4-BE49-F238E27FC236}">
                    <a16:creationId xmlns:a16="http://schemas.microsoft.com/office/drawing/2014/main" id="{BA7A3DDC-1328-44EC-858A-EF288FE32A55}"/>
                  </a:ext>
                </a:extLst>
              </p:cNvPr>
              <p:cNvGrpSpPr/>
              <p:nvPr/>
            </p:nvGrpSpPr>
            <p:grpSpPr>
              <a:xfrm>
                <a:off x="10226377" y="1784055"/>
                <a:ext cx="608697" cy="1352881"/>
                <a:chOff x="9778441" y="2906529"/>
                <a:chExt cx="553452" cy="1230094"/>
              </a:xfrm>
              <a:solidFill>
                <a:schemeClr val="bg1"/>
              </a:solidFill>
            </p:grpSpPr>
            <p:sp>
              <p:nvSpPr>
                <p:cNvPr id="19" name="Oval 45">
                  <a:extLst>
                    <a:ext uri="{FF2B5EF4-FFF2-40B4-BE49-F238E27FC236}">
                      <a16:creationId xmlns:a16="http://schemas.microsoft.com/office/drawing/2014/main" id="{A03D1D01-183E-4C5D-91D1-AD028D80F5EC}"/>
                    </a:ext>
                  </a:extLst>
                </p:cNvPr>
                <p:cNvSpPr/>
                <p:nvPr/>
              </p:nvSpPr>
              <p:spPr>
                <a:xfrm>
                  <a:off x="9778441" y="2906529"/>
                  <a:ext cx="553452" cy="123009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" name="Oval 46">
                  <a:extLst>
                    <a:ext uri="{FF2B5EF4-FFF2-40B4-BE49-F238E27FC236}">
                      <a16:creationId xmlns:a16="http://schemas.microsoft.com/office/drawing/2014/main" id="{C99EA000-5D96-4301-BB72-90C2F3B4CF7D}"/>
                    </a:ext>
                  </a:extLst>
                </p:cNvPr>
                <p:cNvSpPr/>
                <p:nvPr/>
              </p:nvSpPr>
              <p:spPr>
                <a:xfrm>
                  <a:off x="9852074" y="3148094"/>
                  <a:ext cx="336078" cy="74696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/>
                </a:p>
              </p:txBody>
            </p:sp>
          </p:grpSp>
          <p:sp>
            <p:nvSpPr>
              <p:cNvPr id="21" name="Oval 47">
                <a:extLst>
                  <a:ext uri="{FF2B5EF4-FFF2-40B4-BE49-F238E27FC236}">
                    <a16:creationId xmlns:a16="http://schemas.microsoft.com/office/drawing/2014/main" id="{3BE358ED-F225-4D98-AFD1-2FF2A6691E6C}"/>
                  </a:ext>
                </a:extLst>
              </p:cNvPr>
              <p:cNvSpPr/>
              <p:nvPr/>
            </p:nvSpPr>
            <p:spPr>
              <a:xfrm>
                <a:off x="10358520" y="2211869"/>
                <a:ext cx="178067" cy="395770"/>
              </a:xfrm>
              <a:prstGeom prst="ellipse">
                <a:avLst/>
              </a:prstGeom>
              <a:solidFill>
                <a:srgbClr val="F23B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2" name="Group 1">
              <a:extLst>
                <a:ext uri="{FF2B5EF4-FFF2-40B4-BE49-F238E27FC236}">
                  <a16:creationId xmlns:a16="http://schemas.microsoft.com/office/drawing/2014/main" id="{63A93F5B-5E93-4658-971E-23665C9F1511}"/>
                </a:ext>
              </a:extLst>
            </p:cNvPr>
            <p:cNvGrpSpPr/>
            <p:nvPr/>
          </p:nvGrpSpPr>
          <p:grpSpPr>
            <a:xfrm>
              <a:off x="3606688" y="435429"/>
              <a:ext cx="5680189" cy="2299644"/>
              <a:chOff x="-2811438" y="465816"/>
              <a:chExt cx="5825522" cy="2685602"/>
            </a:xfrm>
          </p:grpSpPr>
          <p:sp>
            <p:nvSpPr>
              <p:cNvPr id="23" name="Freeform 48">
                <a:extLst>
                  <a:ext uri="{FF2B5EF4-FFF2-40B4-BE49-F238E27FC236}">
                    <a16:creationId xmlns:a16="http://schemas.microsoft.com/office/drawing/2014/main" id="{4242232F-6C42-4BB6-8760-C1BC3BB88A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5763" y="465816"/>
                <a:ext cx="680680" cy="2685602"/>
              </a:xfrm>
              <a:custGeom>
                <a:avLst/>
                <a:gdLst>
                  <a:gd name="T0" fmla="*/ 192 w 192"/>
                  <a:gd name="T1" fmla="*/ 724 h 761"/>
                  <a:gd name="T2" fmla="*/ 0 w 192"/>
                  <a:gd name="T3" fmla="*/ 0 h 761"/>
                  <a:gd name="T4" fmla="*/ 0 w 192"/>
                  <a:gd name="T5" fmla="*/ 223 h 761"/>
                  <a:gd name="T6" fmla="*/ 192 w 192"/>
                  <a:gd name="T7" fmla="*/ 761 h 761"/>
                  <a:gd name="T8" fmla="*/ 192 w 192"/>
                  <a:gd name="T9" fmla="*/ 724 h 7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761">
                    <a:moveTo>
                      <a:pt x="192" y="724"/>
                    </a:moveTo>
                    <a:lnTo>
                      <a:pt x="0" y="0"/>
                    </a:lnTo>
                    <a:lnTo>
                      <a:pt x="0" y="223"/>
                    </a:lnTo>
                    <a:lnTo>
                      <a:pt x="192" y="761"/>
                    </a:lnTo>
                    <a:lnTo>
                      <a:pt x="192" y="72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4" name="Rectangle 37">
                <a:extLst>
                  <a:ext uri="{FF2B5EF4-FFF2-40B4-BE49-F238E27FC236}">
                    <a16:creationId xmlns:a16="http://schemas.microsoft.com/office/drawing/2014/main" id="{081AAC9F-3A6B-46A0-AA32-D492FBA392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2806309" y="465816"/>
                <a:ext cx="3752072" cy="78697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5" name="Rectangle 42">
                <a:extLst>
                  <a:ext uri="{FF2B5EF4-FFF2-40B4-BE49-F238E27FC236}">
                    <a16:creationId xmlns:a16="http://schemas.microsoft.com/office/drawing/2014/main" id="{D996B588-3C2E-4B0C-8B0D-D457D7A163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1767" y="3020845"/>
                <a:ext cx="1392317" cy="13057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6" name="TextBox 63">
                <a:extLst>
                  <a:ext uri="{FF2B5EF4-FFF2-40B4-BE49-F238E27FC236}">
                    <a16:creationId xmlns:a16="http://schemas.microsoft.com/office/drawing/2014/main" id="{D4E828CC-21A3-421C-A267-4A398C132515}"/>
                  </a:ext>
                </a:extLst>
              </p:cNvPr>
              <p:cNvSpPr txBox="1"/>
              <p:nvPr/>
            </p:nvSpPr>
            <p:spPr>
              <a:xfrm>
                <a:off x="-2811438" y="529873"/>
                <a:ext cx="3631415" cy="682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:r>
                  <a:rPr lang="de-DE" sz="1600" b="1" dirty="0">
                    <a:solidFill>
                      <a:schemeClr val="bg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Analyse der Ist-Situation und Anpassung nach Vorgaben des PO </a:t>
                </a:r>
                <a:endParaRPr lang="id-ID" sz="1600" b="1" dirty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27" name="Group 2">
              <a:extLst>
                <a:ext uri="{FF2B5EF4-FFF2-40B4-BE49-F238E27FC236}">
                  <a16:creationId xmlns:a16="http://schemas.microsoft.com/office/drawing/2014/main" id="{889984B3-1513-4F8C-90A0-FC51090EBFBF}"/>
                </a:ext>
              </a:extLst>
            </p:cNvPr>
            <p:cNvGrpSpPr/>
            <p:nvPr/>
          </p:nvGrpSpPr>
          <p:grpSpPr>
            <a:xfrm>
              <a:off x="3611688" y="1389578"/>
              <a:ext cx="5675188" cy="1566896"/>
              <a:chOff x="-3157915" y="1820970"/>
              <a:chExt cx="6548917" cy="1566896"/>
            </a:xfrm>
          </p:grpSpPr>
          <p:sp>
            <p:nvSpPr>
              <p:cNvPr id="28" name="Freeform 49">
                <a:extLst>
                  <a:ext uri="{FF2B5EF4-FFF2-40B4-BE49-F238E27FC236}">
                    <a16:creationId xmlns:a16="http://schemas.microsoft.com/office/drawing/2014/main" id="{53477623-3CF2-4337-830E-D9893709FC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039" y="1820970"/>
                <a:ext cx="705498" cy="1566896"/>
              </a:xfrm>
              <a:custGeom>
                <a:avLst/>
                <a:gdLst>
                  <a:gd name="T0" fmla="*/ 199 w 199"/>
                  <a:gd name="T1" fmla="*/ 408 h 444"/>
                  <a:gd name="T2" fmla="*/ 0 w 199"/>
                  <a:gd name="T3" fmla="*/ 0 h 444"/>
                  <a:gd name="T4" fmla="*/ 0 w 199"/>
                  <a:gd name="T5" fmla="*/ 228 h 444"/>
                  <a:gd name="T6" fmla="*/ 199 w 199"/>
                  <a:gd name="T7" fmla="*/ 444 h 444"/>
                  <a:gd name="T8" fmla="*/ 199 w 199"/>
                  <a:gd name="T9" fmla="*/ 408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444">
                    <a:moveTo>
                      <a:pt x="199" y="408"/>
                    </a:moveTo>
                    <a:lnTo>
                      <a:pt x="0" y="0"/>
                    </a:lnTo>
                    <a:lnTo>
                      <a:pt x="0" y="228"/>
                    </a:lnTo>
                    <a:lnTo>
                      <a:pt x="199" y="444"/>
                    </a:lnTo>
                    <a:lnTo>
                      <a:pt x="199" y="40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9" name="Rectangle 38">
                <a:extLst>
                  <a:ext uri="{FF2B5EF4-FFF2-40B4-BE49-F238E27FC236}">
                    <a16:creationId xmlns:a16="http://schemas.microsoft.com/office/drawing/2014/main" id="{D6C37AB2-8603-4BDD-A7DB-DFCC46D3E1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157913" y="1820970"/>
                <a:ext cx="4085950" cy="80462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30" name="Rectangle 45">
                <a:extLst>
                  <a:ext uri="{FF2B5EF4-FFF2-40B4-BE49-F238E27FC236}">
                    <a16:creationId xmlns:a16="http://schemas.microsoft.com/office/drawing/2014/main" id="{FBC58321-9FAE-42C8-88E2-475EBB7190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486" y="3260820"/>
                <a:ext cx="1758516" cy="12704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31" name="TextBox 64">
                <a:extLst>
                  <a:ext uri="{FF2B5EF4-FFF2-40B4-BE49-F238E27FC236}">
                    <a16:creationId xmlns:a16="http://schemas.microsoft.com/office/drawing/2014/main" id="{2E06A821-F9C1-40A7-85C8-81C6A1F5158F}"/>
                  </a:ext>
                </a:extLst>
              </p:cNvPr>
              <p:cNvSpPr txBox="1"/>
              <p:nvPr/>
            </p:nvSpPr>
            <p:spPr>
              <a:xfrm>
                <a:off x="-3157915" y="1926684"/>
                <a:ext cx="422171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de-DE"/>
                </a:defPPr>
                <a:lvl1pPr marL="342900" indent="-342900">
                  <a:buFont typeface="+mj-lt"/>
                  <a:buAutoNum type="arabicPeriod"/>
                  <a:defRPr sz="1600" b="1">
                    <a:solidFill>
                      <a:schemeClr val="bg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defRPr>
                </a:lvl1pPr>
              </a:lstStyle>
              <a:p>
                <a:pPr>
                  <a:buFont typeface="+mj-lt"/>
                  <a:buAutoNum type="arabicPeriod" startAt="2"/>
                </a:pPr>
                <a:r>
                  <a:rPr lang="de-DE" dirty="0"/>
                  <a:t>Stückliste aus Aufträgen generieren</a:t>
                </a:r>
                <a:br>
                  <a:rPr lang="de-DE" dirty="0"/>
                </a:br>
                <a:r>
                  <a:rPr lang="de-DE" dirty="0"/>
                  <a:t>Arbeitsschritten Teilebedarfe zuordnen   </a:t>
                </a:r>
                <a:endParaRPr lang="id-ID" dirty="0"/>
              </a:p>
            </p:txBody>
          </p:sp>
        </p:grpSp>
        <p:grpSp>
          <p:nvGrpSpPr>
            <p:cNvPr id="37" name="Group 4">
              <a:extLst>
                <a:ext uri="{FF2B5EF4-FFF2-40B4-BE49-F238E27FC236}">
                  <a16:creationId xmlns:a16="http://schemas.microsoft.com/office/drawing/2014/main" id="{CDA333DB-0CAB-4C09-83D4-DDF662D74C9C}"/>
                </a:ext>
              </a:extLst>
            </p:cNvPr>
            <p:cNvGrpSpPr/>
            <p:nvPr/>
          </p:nvGrpSpPr>
          <p:grpSpPr>
            <a:xfrm>
              <a:off x="3611689" y="3033184"/>
              <a:ext cx="5431767" cy="1595537"/>
              <a:chOff x="-3903263" y="3747828"/>
              <a:chExt cx="7746157" cy="1595537"/>
            </a:xfrm>
          </p:grpSpPr>
          <p:sp>
            <p:nvSpPr>
              <p:cNvPr id="38" name="Freeform 51">
                <a:extLst>
                  <a:ext uri="{FF2B5EF4-FFF2-40B4-BE49-F238E27FC236}">
                    <a16:creationId xmlns:a16="http://schemas.microsoft.com/office/drawing/2014/main" id="{63039A7A-72F3-4A21-9957-F0AC5D675D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039" y="3765473"/>
                <a:ext cx="705498" cy="1563366"/>
              </a:xfrm>
              <a:custGeom>
                <a:avLst/>
                <a:gdLst>
                  <a:gd name="T0" fmla="*/ 199 w 199"/>
                  <a:gd name="T1" fmla="*/ 0 h 443"/>
                  <a:gd name="T2" fmla="*/ 0 w 199"/>
                  <a:gd name="T3" fmla="*/ 218 h 443"/>
                  <a:gd name="T4" fmla="*/ 0 w 199"/>
                  <a:gd name="T5" fmla="*/ 443 h 443"/>
                  <a:gd name="T6" fmla="*/ 199 w 199"/>
                  <a:gd name="T7" fmla="*/ 35 h 443"/>
                  <a:gd name="T8" fmla="*/ 199 w 199"/>
                  <a:gd name="T9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443">
                    <a:moveTo>
                      <a:pt x="199" y="0"/>
                    </a:moveTo>
                    <a:lnTo>
                      <a:pt x="0" y="218"/>
                    </a:lnTo>
                    <a:lnTo>
                      <a:pt x="0" y="443"/>
                    </a:lnTo>
                    <a:lnTo>
                      <a:pt x="199" y="35"/>
                    </a:lnTo>
                    <a:lnTo>
                      <a:pt x="1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39" name="Rectangle 40">
                <a:extLst>
                  <a:ext uri="{FF2B5EF4-FFF2-40B4-BE49-F238E27FC236}">
                    <a16:creationId xmlns:a16="http://schemas.microsoft.com/office/drawing/2014/main" id="{EA0A7FF7-8889-46CD-AEDA-CDD26A2F68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903263" y="4527746"/>
                <a:ext cx="4838391" cy="79403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0" name="Freeform 52">
                <a:extLst>
                  <a:ext uri="{FF2B5EF4-FFF2-40B4-BE49-F238E27FC236}">
                    <a16:creationId xmlns:a16="http://schemas.microsoft.com/office/drawing/2014/main" id="{AA8B4737-AC20-47FA-B816-FC05E81A6E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3533" y="3747828"/>
                <a:ext cx="2209361" cy="141162"/>
              </a:xfrm>
              <a:custGeom>
                <a:avLst/>
                <a:gdLst>
                  <a:gd name="T0" fmla="*/ 0 w 501"/>
                  <a:gd name="T1" fmla="*/ 2 h 17"/>
                  <a:gd name="T2" fmla="*/ 0 w 501"/>
                  <a:gd name="T3" fmla="*/ 17 h 17"/>
                  <a:gd name="T4" fmla="*/ 501 w 501"/>
                  <a:gd name="T5" fmla="*/ 17 h 17"/>
                  <a:gd name="T6" fmla="*/ 501 w 501"/>
                  <a:gd name="T7" fmla="*/ 1 h 17"/>
                  <a:gd name="T8" fmla="*/ 0 w 501"/>
                  <a:gd name="T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1" h="17">
                    <a:moveTo>
                      <a:pt x="0" y="2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4" y="17"/>
                      <a:pt x="447" y="15"/>
                      <a:pt x="501" y="17"/>
                    </a:cubicBezTo>
                    <a:cubicBezTo>
                      <a:pt x="501" y="1"/>
                      <a:pt x="501" y="1"/>
                      <a:pt x="501" y="1"/>
                    </a:cubicBezTo>
                    <a:cubicBezTo>
                      <a:pt x="443" y="0"/>
                      <a:pt x="18" y="2"/>
                      <a:pt x="0" y="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1" name="TextBox 66">
                <a:extLst>
                  <a:ext uri="{FF2B5EF4-FFF2-40B4-BE49-F238E27FC236}">
                    <a16:creationId xmlns:a16="http://schemas.microsoft.com/office/drawing/2014/main" id="{8D84FD19-291A-421A-9A84-F2332C159D7A}"/>
                  </a:ext>
                </a:extLst>
              </p:cNvPr>
              <p:cNvSpPr txBox="1"/>
              <p:nvPr/>
            </p:nvSpPr>
            <p:spPr>
              <a:xfrm>
                <a:off x="-3895967" y="4512368"/>
                <a:ext cx="474713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+mj-lt"/>
                  <a:buAutoNum type="arabicPeriod" startAt="3"/>
                </a:pPr>
                <a:r>
                  <a:rPr lang="de-DE" sz="1600" b="1" dirty="0">
                    <a:solidFill>
                      <a:schemeClr val="bg1"/>
                    </a:solidFill>
                    <a:latin typeface="+mj-lt"/>
                  </a:rPr>
                  <a:t>Relation zwischen Arbeitsschritten und -stationen entwerfen (Vorranggraph und Layout)</a:t>
                </a:r>
                <a:endParaRPr lang="id-ID" sz="16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grpSp>
          <p:nvGrpSpPr>
            <p:cNvPr id="42" name="Group 5">
              <a:extLst>
                <a:ext uri="{FF2B5EF4-FFF2-40B4-BE49-F238E27FC236}">
                  <a16:creationId xmlns:a16="http://schemas.microsoft.com/office/drawing/2014/main" id="{888F778A-6FBE-4F31-9CF7-BA248A53AED7}"/>
                </a:ext>
              </a:extLst>
            </p:cNvPr>
            <p:cNvGrpSpPr/>
            <p:nvPr/>
          </p:nvGrpSpPr>
          <p:grpSpPr>
            <a:xfrm>
              <a:off x="3611689" y="3268701"/>
              <a:ext cx="5556125" cy="2250664"/>
              <a:chOff x="-2851459" y="3991330"/>
              <a:chExt cx="5790463" cy="2703249"/>
            </a:xfrm>
          </p:grpSpPr>
          <p:sp>
            <p:nvSpPr>
              <p:cNvPr id="43" name="Freeform 52">
                <a:extLst>
                  <a:ext uri="{FF2B5EF4-FFF2-40B4-BE49-F238E27FC236}">
                    <a16:creationId xmlns:a16="http://schemas.microsoft.com/office/drawing/2014/main" id="{85F553BC-4E40-42F6-B700-CF528A3830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947" y="3991332"/>
                <a:ext cx="719679" cy="2696191"/>
              </a:xfrm>
              <a:custGeom>
                <a:avLst/>
                <a:gdLst>
                  <a:gd name="T0" fmla="*/ 203 w 203"/>
                  <a:gd name="T1" fmla="*/ 0 h 764"/>
                  <a:gd name="T2" fmla="*/ 0 w 203"/>
                  <a:gd name="T3" fmla="*/ 536 h 764"/>
                  <a:gd name="T4" fmla="*/ 0 w 203"/>
                  <a:gd name="T5" fmla="*/ 764 h 764"/>
                  <a:gd name="T6" fmla="*/ 203 w 203"/>
                  <a:gd name="T7" fmla="*/ 35 h 764"/>
                  <a:gd name="T8" fmla="*/ 203 w 203"/>
                  <a:gd name="T9" fmla="*/ 0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764">
                    <a:moveTo>
                      <a:pt x="203" y="0"/>
                    </a:moveTo>
                    <a:lnTo>
                      <a:pt x="0" y="536"/>
                    </a:lnTo>
                    <a:lnTo>
                      <a:pt x="0" y="764"/>
                    </a:lnTo>
                    <a:lnTo>
                      <a:pt x="203" y="35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4" name="Rectangle 41">
                <a:extLst>
                  <a:ext uri="{FF2B5EF4-FFF2-40B4-BE49-F238E27FC236}">
                    <a16:creationId xmlns:a16="http://schemas.microsoft.com/office/drawing/2014/main" id="{27FB06A2-D81D-4776-A89B-0F715A6E39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2851459" y="5882899"/>
                <a:ext cx="3772407" cy="81168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89F59542-1A10-40DC-A81C-78353D250F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0625" y="3991330"/>
                <a:ext cx="1298379" cy="12351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6" name="TextBox 67">
                <a:extLst>
                  <a:ext uri="{FF2B5EF4-FFF2-40B4-BE49-F238E27FC236}">
                    <a16:creationId xmlns:a16="http://schemas.microsoft.com/office/drawing/2014/main" id="{7C746A16-D9BB-4B9D-B404-B0F39675A502}"/>
                  </a:ext>
                </a:extLst>
              </p:cNvPr>
              <p:cNvSpPr txBox="1"/>
              <p:nvPr/>
            </p:nvSpPr>
            <p:spPr>
              <a:xfrm>
                <a:off x="-2846127" y="5951156"/>
                <a:ext cx="3679616" cy="7023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de-DE"/>
                </a:defPPr>
                <a:lvl1pPr marL="342900" indent="-342900">
                  <a:buFont typeface="+mj-lt"/>
                  <a:buAutoNum type="arabicPeriod" startAt="3"/>
                  <a:defRPr sz="1600" b="1">
                    <a:solidFill>
                      <a:schemeClr val="bg1"/>
                    </a:solidFill>
                    <a:latin typeface="+mj-lt"/>
                  </a:defRPr>
                </a:lvl1pPr>
              </a:lstStyle>
              <a:p>
                <a:pPr>
                  <a:buFont typeface="+mj-lt"/>
                  <a:buAutoNum type="arabicPeriod" startAt="4"/>
                </a:pPr>
                <a:r>
                  <a:rPr lang="de-DE" dirty="0"/>
                  <a:t>Ordnungsgemäße Programmierung und Dokumentation </a:t>
                </a:r>
                <a:endParaRPr lang="id-ID" dirty="0"/>
              </a:p>
            </p:txBody>
          </p:sp>
        </p:grpSp>
        <p:grpSp>
          <p:nvGrpSpPr>
            <p:cNvPr id="47" name="Group 68">
              <a:extLst>
                <a:ext uri="{FF2B5EF4-FFF2-40B4-BE49-F238E27FC236}">
                  <a16:creationId xmlns:a16="http://schemas.microsoft.com/office/drawing/2014/main" id="{A3B090C8-A100-4964-942E-5D209B6FEA42}"/>
                </a:ext>
              </a:extLst>
            </p:cNvPr>
            <p:cNvGrpSpPr/>
            <p:nvPr/>
          </p:nvGrpSpPr>
          <p:grpSpPr>
            <a:xfrm>
              <a:off x="8907142" y="2418134"/>
              <a:ext cx="2209875" cy="1073192"/>
              <a:chOff x="6833204" y="2975484"/>
              <a:chExt cx="3773305" cy="1888108"/>
            </a:xfrm>
          </p:grpSpPr>
          <p:grpSp>
            <p:nvGrpSpPr>
              <p:cNvPr id="48" name="Group 69">
                <a:extLst>
                  <a:ext uri="{FF2B5EF4-FFF2-40B4-BE49-F238E27FC236}">
                    <a16:creationId xmlns:a16="http://schemas.microsoft.com/office/drawing/2014/main" id="{F68E73CC-C0B9-4978-8EA1-76396767A349}"/>
                  </a:ext>
                </a:extLst>
              </p:cNvPr>
              <p:cNvGrpSpPr/>
              <p:nvPr/>
            </p:nvGrpSpPr>
            <p:grpSpPr>
              <a:xfrm>
                <a:off x="6833204" y="2975484"/>
                <a:ext cx="2352670" cy="1888108"/>
                <a:chOff x="6833204" y="2975484"/>
                <a:chExt cx="2352670" cy="1888108"/>
              </a:xfrm>
            </p:grpSpPr>
            <p:sp>
              <p:nvSpPr>
                <p:cNvPr id="57" name="Freeform 28">
                  <a:extLst>
                    <a:ext uri="{FF2B5EF4-FFF2-40B4-BE49-F238E27FC236}">
                      <a16:creationId xmlns:a16="http://schemas.microsoft.com/office/drawing/2014/main" id="{BE971587-62E9-4AAE-A889-A9173A082A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6833204" y="3417381"/>
                  <a:ext cx="1172215" cy="470739"/>
                </a:xfrm>
                <a:custGeom>
                  <a:avLst/>
                  <a:gdLst>
                    <a:gd name="T0" fmla="*/ 505 w 635"/>
                    <a:gd name="T1" fmla="*/ 31 h 254"/>
                    <a:gd name="T2" fmla="*/ 218 w 635"/>
                    <a:gd name="T3" fmla="*/ 67 h 254"/>
                    <a:gd name="T4" fmla="*/ 0 w 635"/>
                    <a:gd name="T5" fmla="*/ 254 h 254"/>
                    <a:gd name="T6" fmla="*/ 487 w 635"/>
                    <a:gd name="T7" fmla="*/ 254 h 254"/>
                    <a:gd name="T8" fmla="*/ 575 w 635"/>
                    <a:gd name="T9" fmla="*/ 178 h 254"/>
                    <a:gd name="T10" fmla="*/ 505 w 635"/>
                    <a:gd name="T11" fmla="*/ 31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35" h="254">
                      <a:moveTo>
                        <a:pt x="505" y="31"/>
                      </a:moveTo>
                      <a:cubicBezTo>
                        <a:pt x="406" y="0"/>
                        <a:pt x="278" y="17"/>
                        <a:pt x="218" y="67"/>
                      </a:cubicBezTo>
                      <a:cubicBezTo>
                        <a:pt x="0" y="254"/>
                        <a:pt x="0" y="254"/>
                        <a:pt x="0" y="254"/>
                      </a:cubicBezTo>
                      <a:cubicBezTo>
                        <a:pt x="487" y="254"/>
                        <a:pt x="487" y="254"/>
                        <a:pt x="487" y="254"/>
                      </a:cubicBezTo>
                      <a:cubicBezTo>
                        <a:pt x="575" y="178"/>
                        <a:pt x="575" y="178"/>
                        <a:pt x="575" y="178"/>
                      </a:cubicBezTo>
                      <a:cubicBezTo>
                        <a:pt x="635" y="127"/>
                        <a:pt x="603" y="62"/>
                        <a:pt x="505" y="31"/>
                      </a:cubicBezTo>
                      <a:close/>
                    </a:path>
                  </a:pathLst>
                </a:custGeom>
                <a:solidFill>
                  <a:srgbClr val="7802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Freeform 23">
                  <a:extLst>
                    <a:ext uri="{FF2B5EF4-FFF2-40B4-BE49-F238E27FC236}">
                      <a16:creationId xmlns:a16="http://schemas.microsoft.com/office/drawing/2014/main" id="{0C1E4847-5DCB-40B7-B269-B99398678F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6958872" y="3828378"/>
                  <a:ext cx="2227002" cy="182321"/>
                </a:xfrm>
                <a:custGeom>
                  <a:avLst/>
                  <a:gdLst>
                    <a:gd name="T0" fmla="*/ 1206 w 1206"/>
                    <a:gd name="T1" fmla="*/ 49 h 98"/>
                    <a:gd name="T2" fmla="*/ 1157 w 1206"/>
                    <a:gd name="T3" fmla="*/ 98 h 98"/>
                    <a:gd name="T4" fmla="*/ 49 w 1206"/>
                    <a:gd name="T5" fmla="*/ 98 h 98"/>
                    <a:gd name="T6" fmla="*/ 0 w 1206"/>
                    <a:gd name="T7" fmla="*/ 49 h 98"/>
                    <a:gd name="T8" fmla="*/ 0 w 1206"/>
                    <a:gd name="T9" fmla="*/ 49 h 98"/>
                    <a:gd name="T10" fmla="*/ 49 w 1206"/>
                    <a:gd name="T11" fmla="*/ 0 h 98"/>
                    <a:gd name="T12" fmla="*/ 1157 w 1206"/>
                    <a:gd name="T13" fmla="*/ 0 h 98"/>
                    <a:gd name="T14" fmla="*/ 1206 w 1206"/>
                    <a:gd name="T15" fmla="*/ 49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06" h="98">
                      <a:moveTo>
                        <a:pt x="1206" y="49"/>
                      </a:moveTo>
                      <a:cubicBezTo>
                        <a:pt x="1206" y="76"/>
                        <a:pt x="1184" y="98"/>
                        <a:pt x="1157" y="98"/>
                      </a:cubicBezTo>
                      <a:cubicBezTo>
                        <a:pt x="49" y="98"/>
                        <a:pt x="49" y="98"/>
                        <a:pt x="49" y="98"/>
                      </a:cubicBezTo>
                      <a:cubicBezTo>
                        <a:pt x="22" y="98"/>
                        <a:pt x="0" y="76"/>
                        <a:pt x="0" y="49"/>
                      </a:cubicBezTo>
                      <a:cubicBezTo>
                        <a:pt x="0" y="49"/>
                        <a:pt x="0" y="49"/>
                        <a:pt x="0" y="49"/>
                      </a:cubicBezTo>
                      <a:cubicBezTo>
                        <a:pt x="0" y="22"/>
                        <a:pt x="22" y="0"/>
                        <a:pt x="49" y="0"/>
                      </a:cubicBezTo>
                      <a:cubicBezTo>
                        <a:pt x="1157" y="0"/>
                        <a:pt x="1157" y="0"/>
                        <a:pt x="1157" y="0"/>
                      </a:cubicBezTo>
                      <a:cubicBezTo>
                        <a:pt x="1184" y="0"/>
                        <a:pt x="1206" y="22"/>
                        <a:pt x="1206" y="49"/>
                      </a:cubicBezTo>
                      <a:close/>
                    </a:path>
                  </a:pathLst>
                </a:custGeom>
                <a:solidFill>
                  <a:srgbClr val="A400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9" name="Freeform 22">
                  <a:extLst>
                    <a:ext uri="{FF2B5EF4-FFF2-40B4-BE49-F238E27FC236}">
                      <a16:creationId xmlns:a16="http://schemas.microsoft.com/office/drawing/2014/main" id="{DE9ED30D-97AB-413C-9BB4-4DE93B724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6833204" y="3950954"/>
                  <a:ext cx="1172215" cy="912638"/>
                </a:xfrm>
                <a:custGeom>
                  <a:avLst/>
                  <a:gdLst>
                    <a:gd name="T0" fmla="*/ 505 w 635"/>
                    <a:gd name="T1" fmla="*/ 433 h 493"/>
                    <a:gd name="T2" fmla="*/ 218 w 635"/>
                    <a:gd name="T3" fmla="*/ 362 h 493"/>
                    <a:gd name="T4" fmla="*/ 0 w 635"/>
                    <a:gd name="T5" fmla="*/ 0 h 493"/>
                    <a:gd name="T6" fmla="*/ 487 w 635"/>
                    <a:gd name="T7" fmla="*/ 0 h 493"/>
                    <a:gd name="T8" fmla="*/ 575 w 635"/>
                    <a:gd name="T9" fmla="*/ 147 h 493"/>
                    <a:gd name="T10" fmla="*/ 505 w 635"/>
                    <a:gd name="T11" fmla="*/ 433 h 4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35" h="493">
                      <a:moveTo>
                        <a:pt x="505" y="433"/>
                      </a:moveTo>
                      <a:cubicBezTo>
                        <a:pt x="406" y="493"/>
                        <a:pt x="278" y="461"/>
                        <a:pt x="218" y="362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87" y="0"/>
                        <a:pt x="487" y="0"/>
                        <a:pt x="487" y="0"/>
                      </a:cubicBezTo>
                      <a:cubicBezTo>
                        <a:pt x="575" y="147"/>
                        <a:pt x="575" y="147"/>
                        <a:pt x="575" y="147"/>
                      </a:cubicBezTo>
                      <a:cubicBezTo>
                        <a:pt x="635" y="246"/>
                        <a:pt x="603" y="374"/>
                        <a:pt x="505" y="433"/>
                      </a:cubicBezTo>
                      <a:close/>
                    </a:path>
                  </a:pathLst>
                </a:custGeom>
                <a:solidFill>
                  <a:srgbClr val="7802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24">
                  <a:extLst>
                    <a:ext uri="{FF2B5EF4-FFF2-40B4-BE49-F238E27FC236}">
                      <a16:creationId xmlns:a16="http://schemas.microsoft.com/office/drawing/2014/main" id="{3D1BD219-D60F-46E2-8F18-607FF2A715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6856895" y="3950954"/>
                  <a:ext cx="1148524" cy="213223"/>
                </a:xfrm>
                <a:custGeom>
                  <a:avLst/>
                  <a:gdLst>
                    <a:gd name="T0" fmla="*/ 218 w 622"/>
                    <a:gd name="T1" fmla="*/ 58 h 115"/>
                    <a:gd name="T2" fmla="*/ 0 w 622"/>
                    <a:gd name="T3" fmla="*/ 0 h 115"/>
                    <a:gd name="T4" fmla="*/ 487 w 622"/>
                    <a:gd name="T5" fmla="*/ 0 h 115"/>
                    <a:gd name="T6" fmla="*/ 622 w 622"/>
                    <a:gd name="T7" fmla="*/ 62 h 115"/>
                    <a:gd name="T8" fmla="*/ 218 w 622"/>
                    <a:gd name="T9" fmla="*/ 5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2" h="115">
                      <a:moveTo>
                        <a:pt x="218" y="58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87" y="0"/>
                        <a:pt x="487" y="0"/>
                        <a:pt x="487" y="0"/>
                      </a:cubicBezTo>
                      <a:cubicBezTo>
                        <a:pt x="487" y="0"/>
                        <a:pt x="622" y="9"/>
                        <a:pt x="622" y="62"/>
                      </a:cubicBezTo>
                      <a:cubicBezTo>
                        <a:pt x="622" y="115"/>
                        <a:pt x="278" y="73"/>
                        <a:pt x="218" y="58"/>
                      </a:cubicBezTo>
                      <a:close/>
                    </a:path>
                  </a:pathLst>
                </a:custGeom>
                <a:solidFill>
                  <a:srgbClr val="E1030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1" name="Freeform 29">
                  <a:extLst>
                    <a:ext uri="{FF2B5EF4-FFF2-40B4-BE49-F238E27FC236}">
                      <a16:creationId xmlns:a16="http://schemas.microsoft.com/office/drawing/2014/main" id="{3F62D03B-D090-494F-B7CE-760B972731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6833204" y="2975484"/>
                  <a:ext cx="1172215" cy="912638"/>
                </a:xfrm>
                <a:custGeom>
                  <a:avLst/>
                  <a:gdLst>
                    <a:gd name="T0" fmla="*/ 505 w 635"/>
                    <a:gd name="T1" fmla="*/ 59 h 493"/>
                    <a:gd name="T2" fmla="*/ 218 w 635"/>
                    <a:gd name="T3" fmla="*/ 130 h 493"/>
                    <a:gd name="T4" fmla="*/ 0 w 635"/>
                    <a:gd name="T5" fmla="*/ 493 h 493"/>
                    <a:gd name="T6" fmla="*/ 487 w 635"/>
                    <a:gd name="T7" fmla="*/ 493 h 493"/>
                    <a:gd name="T8" fmla="*/ 575 w 635"/>
                    <a:gd name="T9" fmla="*/ 346 h 493"/>
                    <a:gd name="T10" fmla="*/ 505 w 635"/>
                    <a:gd name="T11" fmla="*/ 59 h 4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35" h="493">
                      <a:moveTo>
                        <a:pt x="505" y="59"/>
                      </a:moveTo>
                      <a:cubicBezTo>
                        <a:pt x="406" y="0"/>
                        <a:pt x="278" y="32"/>
                        <a:pt x="218" y="130"/>
                      </a:cubicBezTo>
                      <a:cubicBezTo>
                        <a:pt x="0" y="493"/>
                        <a:pt x="0" y="493"/>
                        <a:pt x="0" y="493"/>
                      </a:cubicBezTo>
                      <a:cubicBezTo>
                        <a:pt x="487" y="493"/>
                        <a:pt x="487" y="493"/>
                        <a:pt x="487" y="493"/>
                      </a:cubicBezTo>
                      <a:cubicBezTo>
                        <a:pt x="575" y="346"/>
                        <a:pt x="575" y="346"/>
                        <a:pt x="575" y="346"/>
                      </a:cubicBezTo>
                      <a:cubicBezTo>
                        <a:pt x="635" y="247"/>
                        <a:pt x="603" y="119"/>
                        <a:pt x="505" y="59"/>
                      </a:cubicBezTo>
                      <a:close/>
                    </a:path>
                  </a:pathLst>
                </a:custGeom>
                <a:solidFill>
                  <a:srgbClr val="E103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2" name="Freeform 30">
                  <a:extLst>
                    <a:ext uri="{FF2B5EF4-FFF2-40B4-BE49-F238E27FC236}">
                      <a16:creationId xmlns:a16="http://schemas.microsoft.com/office/drawing/2014/main" id="{8A24D871-2924-4A12-ACAA-1F4360FEE4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6919730" y="3417381"/>
                  <a:ext cx="1085690" cy="470739"/>
                </a:xfrm>
                <a:custGeom>
                  <a:avLst/>
                  <a:gdLst>
                    <a:gd name="T0" fmla="*/ 588 w 588"/>
                    <a:gd name="T1" fmla="*/ 81 h 254"/>
                    <a:gd name="T2" fmla="*/ 505 w 588"/>
                    <a:gd name="T3" fmla="*/ 31 h 254"/>
                    <a:gd name="T4" fmla="*/ 218 w 588"/>
                    <a:gd name="T5" fmla="*/ 67 h 254"/>
                    <a:gd name="T6" fmla="*/ 0 w 588"/>
                    <a:gd name="T7" fmla="*/ 254 h 254"/>
                    <a:gd name="T8" fmla="*/ 487 w 588"/>
                    <a:gd name="T9" fmla="*/ 254 h 254"/>
                    <a:gd name="T10" fmla="*/ 575 w 588"/>
                    <a:gd name="T11" fmla="*/ 107 h 254"/>
                    <a:gd name="T12" fmla="*/ 588 w 588"/>
                    <a:gd name="T13" fmla="*/ 81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88" h="254">
                      <a:moveTo>
                        <a:pt x="588" y="81"/>
                      </a:moveTo>
                      <a:cubicBezTo>
                        <a:pt x="572" y="61"/>
                        <a:pt x="543" y="43"/>
                        <a:pt x="505" y="31"/>
                      </a:cubicBezTo>
                      <a:cubicBezTo>
                        <a:pt x="406" y="0"/>
                        <a:pt x="278" y="17"/>
                        <a:pt x="218" y="67"/>
                      </a:cubicBezTo>
                      <a:cubicBezTo>
                        <a:pt x="0" y="254"/>
                        <a:pt x="0" y="254"/>
                        <a:pt x="0" y="254"/>
                      </a:cubicBezTo>
                      <a:cubicBezTo>
                        <a:pt x="487" y="254"/>
                        <a:pt x="487" y="254"/>
                        <a:pt x="487" y="254"/>
                      </a:cubicBezTo>
                      <a:cubicBezTo>
                        <a:pt x="575" y="107"/>
                        <a:pt x="575" y="107"/>
                        <a:pt x="575" y="107"/>
                      </a:cubicBezTo>
                      <a:cubicBezTo>
                        <a:pt x="580" y="98"/>
                        <a:pt x="585" y="90"/>
                        <a:pt x="588" y="81"/>
                      </a:cubicBezTo>
                      <a:close/>
                    </a:path>
                  </a:pathLst>
                </a:custGeom>
                <a:solidFill>
                  <a:schemeClr val="tx1">
                    <a:lumMod val="95000"/>
                    <a:lumOff val="5000"/>
                    <a:alpha val="1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9" name="Group 70">
                <a:extLst>
                  <a:ext uri="{FF2B5EF4-FFF2-40B4-BE49-F238E27FC236}">
                    <a16:creationId xmlns:a16="http://schemas.microsoft.com/office/drawing/2014/main" id="{CCD2597A-53D6-4B9D-BB52-DA455DA6E047}"/>
                  </a:ext>
                </a:extLst>
              </p:cNvPr>
              <p:cNvGrpSpPr/>
              <p:nvPr/>
            </p:nvGrpSpPr>
            <p:grpSpPr>
              <a:xfrm>
                <a:off x="8958328" y="3706830"/>
                <a:ext cx="1648181" cy="425416"/>
                <a:chOff x="8744013" y="3706830"/>
                <a:chExt cx="1648181" cy="425416"/>
              </a:xfrm>
            </p:grpSpPr>
            <p:sp>
              <p:nvSpPr>
                <p:cNvPr id="50" name="Freeform 21">
                  <a:extLst>
                    <a:ext uri="{FF2B5EF4-FFF2-40B4-BE49-F238E27FC236}">
                      <a16:creationId xmlns:a16="http://schemas.microsoft.com/office/drawing/2014/main" id="{79F3CAC2-266D-4080-8C19-32E2011EB1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9439383" y="3886061"/>
                  <a:ext cx="952811" cy="66954"/>
                </a:xfrm>
                <a:custGeom>
                  <a:avLst/>
                  <a:gdLst>
                    <a:gd name="T0" fmla="*/ 104 w 516"/>
                    <a:gd name="T1" fmla="*/ 0 h 36"/>
                    <a:gd name="T2" fmla="*/ 0 w 516"/>
                    <a:gd name="T3" fmla="*/ 18 h 36"/>
                    <a:gd name="T4" fmla="*/ 104 w 516"/>
                    <a:gd name="T5" fmla="*/ 36 h 36"/>
                    <a:gd name="T6" fmla="*/ 516 w 516"/>
                    <a:gd name="T7" fmla="*/ 36 h 36"/>
                    <a:gd name="T8" fmla="*/ 516 w 516"/>
                    <a:gd name="T9" fmla="*/ 0 h 36"/>
                    <a:gd name="T10" fmla="*/ 104 w 516"/>
                    <a:gd name="T11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16" h="36">
                      <a:moveTo>
                        <a:pt x="104" y="0"/>
                      </a:moveTo>
                      <a:cubicBezTo>
                        <a:pt x="104" y="0"/>
                        <a:pt x="0" y="12"/>
                        <a:pt x="0" y="18"/>
                      </a:cubicBezTo>
                      <a:cubicBezTo>
                        <a:pt x="0" y="24"/>
                        <a:pt x="104" y="36"/>
                        <a:pt x="104" y="36"/>
                      </a:cubicBezTo>
                      <a:cubicBezTo>
                        <a:pt x="516" y="36"/>
                        <a:pt x="516" y="36"/>
                        <a:pt x="516" y="36"/>
                      </a:cubicBezTo>
                      <a:cubicBezTo>
                        <a:pt x="516" y="0"/>
                        <a:pt x="516" y="0"/>
                        <a:pt x="516" y="0"/>
                      </a:cubicBezTo>
                      <a:lnTo>
                        <a:pt x="104" y="0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25">
                  <a:extLst>
                    <a:ext uri="{FF2B5EF4-FFF2-40B4-BE49-F238E27FC236}">
                      <a16:creationId xmlns:a16="http://schemas.microsoft.com/office/drawing/2014/main" id="{88B62A3A-ACCB-4A8E-A12A-B05329B54F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9590727" y="3723311"/>
                  <a:ext cx="413056" cy="392454"/>
                </a:xfrm>
                <a:custGeom>
                  <a:avLst/>
                  <a:gdLst>
                    <a:gd name="T0" fmla="*/ 181 w 401"/>
                    <a:gd name="T1" fmla="*/ 0 h 381"/>
                    <a:gd name="T2" fmla="*/ 0 w 401"/>
                    <a:gd name="T3" fmla="*/ 138 h 381"/>
                    <a:gd name="T4" fmla="*/ 0 w 401"/>
                    <a:gd name="T5" fmla="*/ 243 h 381"/>
                    <a:gd name="T6" fmla="*/ 181 w 401"/>
                    <a:gd name="T7" fmla="*/ 381 h 381"/>
                    <a:gd name="T8" fmla="*/ 401 w 401"/>
                    <a:gd name="T9" fmla="*/ 381 h 381"/>
                    <a:gd name="T10" fmla="*/ 401 w 401"/>
                    <a:gd name="T11" fmla="*/ 0 h 381"/>
                    <a:gd name="T12" fmla="*/ 181 w 401"/>
                    <a:gd name="T13" fmla="*/ 0 h 3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01" h="381">
                      <a:moveTo>
                        <a:pt x="181" y="0"/>
                      </a:moveTo>
                      <a:lnTo>
                        <a:pt x="0" y="138"/>
                      </a:lnTo>
                      <a:lnTo>
                        <a:pt x="0" y="243"/>
                      </a:lnTo>
                      <a:lnTo>
                        <a:pt x="181" y="381"/>
                      </a:lnTo>
                      <a:lnTo>
                        <a:pt x="401" y="381"/>
                      </a:lnTo>
                      <a:lnTo>
                        <a:pt x="401" y="0"/>
                      </a:lnTo>
                      <a:lnTo>
                        <a:pt x="181" y="0"/>
                      </a:lnTo>
                      <a:close/>
                    </a:path>
                  </a:pathLst>
                </a:cu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26">
                  <a:extLst>
                    <a:ext uri="{FF2B5EF4-FFF2-40B4-BE49-F238E27FC236}">
                      <a16:creationId xmlns:a16="http://schemas.microsoft.com/office/drawing/2014/main" id="{4B078923-D4CD-45B8-B7BC-E7282DC6D8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8744013" y="3723311"/>
                  <a:ext cx="414087" cy="392454"/>
                </a:xfrm>
                <a:custGeom>
                  <a:avLst/>
                  <a:gdLst>
                    <a:gd name="T0" fmla="*/ 221 w 402"/>
                    <a:gd name="T1" fmla="*/ 0 h 381"/>
                    <a:gd name="T2" fmla="*/ 402 w 402"/>
                    <a:gd name="T3" fmla="*/ 72 h 381"/>
                    <a:gd name="T4" fmla="*/ 402 w 402"/>
                    <a:gd name="T5" fmla="*/ 307 h 381"/>
                    <a:gd name="T6" fmla="*/ 221 w 402"/>
                    <a:gd name="T7" fmla="*/ 381 h 381"/>
                    <a:gd name="T8" fmla="*/ 0 w 402"/>
                    <a:gd name="T9" fmla="*/ 381 h 381"/>
                    <a:gd name="T10" fmla="*/ 0 w 402"/>
                    <a:gd name="T11" fmla="*/ 0 h 381"/>
                    <a:gd name="T12" fmla="*/ 221 w 402"/>
                    <a:gd name="T13" fmla="*/ 0 h 3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02" h="381">
                      <a:moveTo>
                        <a:pt x="221" y="0"/>
                      </a:moveTo>
                      <a:lnTo>
                        <a:pt x="402" y="72"/>
                      </a:lnTo>
                      <a:lnTo>
                        <a:pt x="402" y="307"/>
                      </a:lnTo>
                      <a:lnTo>
                        <a:pt x="221" y="381"/>
                      </a:lnTo>
                      <a:lnTo>
                        <a:pt x="0" y="381"/>
                      </a:lnTo>
                      <a:lnTo>
                        <a:pt x="0" y="0"/>
                      </a:lnTo>
                      <a:lnTo>
                        <a:pt x="221" y="0"/>
                      </a:lnTo>
                      <a:close/>
                    </a:path>
                  </a:pathLst>
                </a:cu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Rectangle 27">
                  <a:extLst>
                    <a:ext uri="{FF2B5EF4-FFF2-40B4-BE49-F238E27FC236}">
                      <a16:creationId xmlns:a16="http://schemas.microsoft.com/office/drawing/2014/main" id="{723A0674-6E1B-431F-B659-CEEFA7B5AB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9006679" y="3706830"/>
                  <a:ext cx="771520" cy="425416"/>
                </a:xfrm>
                <a:prstGeom prst="rect">
                  <a:avLst/>
                </a:prstGeom>
                <a:solidFill>
                  <a:srgbClr val="FAC5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Rectangle 31">
                  <a:extLst>
                    <a:ext uri="{FF2B5EF4-FFF2-40B4-BE49-F238E27FC236}">
                      <a16:creationId xmlns:a16="http://schemas.microsoft.com/office/drawing/2014/main" id="{6EB374F1-47DD-4785-ACF2-D6A70031FE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9688583" y="3706830"/>
                  <a:ext cx="32962" cy="425416"/>
                </a:xfrm>
                <a:prstGeom prst="rect">
                  <a:avLst/>
                </a:pr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Rectangle 32">
                  <a:extLst>
                    <a:ext uri="{FF2B5EF4-FFF2-40B4-BE49-F238E27FC236}">
                      <a16:creationId xmlns:a16="http://schemas.microsoft.com/office/drawing/2014/main" id="{E0264FD9-B47C-4E26-BC3D-209EF3FA618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9544374" y="3706830"/>
                  <a:ext cx="65924" cy="425416"/>
                </a:xfrm>
                <a:prstGeom prst="rect">
                  <a:avLst/>
                </a:pr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Rectangle 33">
                  <a:extLst>
                    <a:ext uri="{FF2B5EF4-FFF2-40B4-BE49-F238E27FC236}">
                      <a16:creationId xmlns:a16="http://schemas.microsoft.com/office/drawing/2014/main" id="{118F68C7-D36C-45B0-B05C-A457396D46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9111746" y="3706830"/>
                  <a:ext cx="66955" cy="425416"/>
                </a:xfrm>
                <a:prstGeom prst="rect">
                  <a:avLst/>
                </a:pr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3" name="Inhaltsplatzhalter 2">
            <a:extLst>
              <a:ext uri="{FF2B5EF4-FFF2-40B4-BE49-F238E27FC236}">
                <a16:creationId xmlns:a16="http://schemas.microsoft.com/office/drawing/2014/main" id="{992B8A6E-367D-4ECC-9E69-878E14EE8AAE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of Workstations</a:t>
            </a:r>
          </a:p>
          <a:p>
            <a:r>
              <a:rPr lang="de-DE" sz="160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/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704551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A1AADF8A-87C0-4C56-A24F-721500A92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und Diskussion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B52DA0B-2EDB-4CC6-B3CA-68C3326F4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65A46A-4ACA-41BB-9EE4-64C34F5B6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37</a:t>
            </a:fld>
            <a:endParaRPr lang="de-DE"/>
          </a:p>
        </p:txBody>
      </p:sp>
      <p:sp>
        <p:nvSpPr>
          <p:cNvPr id="8" name="Inhaltsplatzhalter 6">
            <a:extLst>
              <a:ext uri="{FF2B5EF4-FFF2-40B4-BE49-F238E27FC236}">
                <a16:creationId xmlns:a16="http://schemas.microsoft.com/office/drawing/2014/main" id="{D7A81304-2BEC-4951-B5F4-D9B57F7D40B0}"/>
              </a:ext>
            </a:extLst>
          </p:cNvPr>
          <p:cNvSpPr txBox="1">
            <a:spLocks/>
          </p:cNvSpPr>
          <p:nvPr/>
        </p:nvSpPr>
        <p:spPr>
          <a:xfrm>
            <a:off x="11692597" y="6199398"/>
            <a:ext cx="574267" cy="218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" dirty="0"/>
              <a:t>Besonderer Dank gilt Felix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0E1773-3D32-42EB-B0BE-9B5B7011A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Die Projektbeteiligten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CC32528-E255-4257-A4D8-85CD2FEA597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8699" y="1152080"/>
            <a:ext cx="119062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FC91980-1D7E-4E74-9879-400DA1F08D9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3139" y="1152080"/>
            <a:ext cx="119062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B14300F-E802-4C69-8CAB-F62D59492847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35"/>
          <a:stretch/>
        </p:blipFill>
        <p:spPr bwMode="auto">
          <a:xfrm>
            <a:off x="5120586" y="3475060"/>
            <a:ext cx="937482" cy="14312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638F528-9226-4C12-87E3-7927CCE2793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086912" y="3475060"/>
            <a:ext cx="1190625" cy="143129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DDF38F4-FC6D-4FBB-89B9-599123D929C3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7304012" y="3471250"/>
            <a:ext cx="1198722" cy="1441024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470D605-40C0-45F5-9ACC-5F47F434E59F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953" y="3471250"/>
            <a:ext cx="1082227" cy="144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rafik 15" descr="Ein Bild, das Person, Schlips, drinnen, jung enthält.&#10;&#10;Automatisch generierte Beschreibung">
            <a:extLst>
              <a:ext uri="{FF2B5EF4-FFF2-40B4-BE49-F238E27FC236}">
                <a16:creationId xmlns:a16="http://schemas.microsoft.com/office/drawing/2014/main" id="{26483053-1245-4318-877F-1F96EF86B737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018" y="3475060"/>
            <a:ext cx="1105328" cy="143859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7D2E0F0B-5751-469B-8C0A-92B1534FBE27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10786565" y="3475060"/>
            <a:ext cx="1193165" cy="1435100"/>
          </a:xfrm>
          <a:prstGeom prst="rect">
            <a:avLst/>
          </a:prstGeom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29E129C9-194A-4E5B-99D0-B515BC2BD438}"/>
              </a:ext>
            </a:extLst>
          </p:cNvPr>
          <p:cNvSpPr txBox="1"/>
          <p:nvPr/>
        </p:nvSpPr>
        <p:spPr>
          <a:xfrm>
            <a:off x="6136792" y="2642551"/>
            <a:ext cx="2334440" cy="4358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1000" b="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Prof. Dr.-Ing. Christian </a:t>
            </a:r>
            <a:r>
              <a:rPr lang="en-US" sz="1000" b="0" dirty="0" err="1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Schwede</a:t>
            </a:r>
            <a:endParaRPr lang="en-US" sz="1000" b="0" dirty="0">
              <a:solidFill>
                <a:schemeClr val="bg1"/>
              </a:solidFill>
              <a:effectLst/>
              <a:latin typeface="Verdana" panose="020B060403050404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1000" dirty="0">
                <a:solidFill>
                  <a:schemeClr val="bg1"/>
                </a:solidFill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(Project Owner)</a:t>
            </a:r>
            <a:endParaRPr lang="de-DE" sz="10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0DA1D43-A636-492E-BAF8-037482D24109}"/>
              </a:ext>
            </a:extLst>
          </p:cNvPr>
          <p:cNvSpPr txBox="1"/>
          <p:nvPr/>
        </p:nvSpPr>
        <p:spPr>
          <a:xfrm>
            <a:off x="8471232" y="2642551"/>
            <a:ext cx="2334440" cy="4358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1000" b="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Prof. Dr. </a:t>
            </a:r>
            <a:r>
              <a:rPr lang="en-US" sz="1000" b="0" dirty="0" err="1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rer</a:t>
            </a:r>
            <a:r>
              <a:rPr lang="en-US" sz="1000" b="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sz="1000" b="0" dirty="0" err="1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oec</a:t>
            </a:r>
            <a:r>
              <a:rPr lang="en-US" sz="1000" b="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. Thomas </a:t>
            </a:r>
            <a:r>
              <a:rPr lang="en-US" sz="1000" b="0" dirty="0" err="1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Süße</a:t>
            </a:r>
            <a:r>
              <a:rPr lang="en-US" sz="1000" b="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(SCRUM Master)</a:t>
            </a:r>
            <a:endParaRPr lang="de-DE" sz="10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FE5BF606-5050-4EE1-B20B-374E8E6AF2CE}"/>
              </a:ext>
            </a:extLst>
          </p:cNvPr>
          <p:cNvSpPr txBox="1"/>
          <p:nvPr/>
        </p:nvSpPr>
        <p:spPr>
          <a:xfrm>
            <a:off x="5120586" y="4906350"/>
            <a:ext cx="68591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0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Jan </a:t>
            </a:r>
            <a:r>
              <a:rPr lang="de-DE" sz="1000" dirty="0" err="1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Ewerszumrode</a:t>
            </a:r>
            <a:r>
              <a:rPr lang="de-DE" sz="10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, Viktor Görlitz, Dennis Hepp, Sören Möller, Nico </a:t>
            </a:r>
            <a:r>
              <a:rPr lang="de-DE" sz="1000" dirty="0" err="1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Rixe</a:t>
            </a:r>
            <a:r>
              <a:rPr lang="de-DE" sz="10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, Roman Sliwinski</a:t>
            </a:r>
          </a:p>
          <a:p>
            <a:pPr algn="ctr"/>
            <a:r>
              <a:rPr lang="de-DE" sz="1000" dirty="0">
                <a:solidFill>
                  <a:schemeClr val="bg1"/>
                </a:solidFill>
                <a:latin typeface="Verdana" panose="020B060403050404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(SCRUM Entwicklerteam)</a:t>
            </a:r>
            <a:endParaRPr lang="de-DE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12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2135E4-3A5A-482F-AFF9-7F47FB297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494" y="857250"/>
            <a:ext cx="3045281" cy="533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Projektorganisation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/>
              <a:t>Layout of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endParaRPr lang="de-DE" sz="2000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Totale Abhängigkeiten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Arbeitsstation 3 &lt;&gt; Arbeitsstation A</a:t>
            </a:r>
          </a:p>
          <a:p>
            <a:pPr lvl="1">
              <a:buFontTx/>
              <a:buChar char="-"/>
            </a:pPr>
            <a:r>
              <a:rPr lang="de-DE" dirty="0"/>
              <a:t>Reifen muss hergestellt werden bevor Einbau möglich ist</a:t>
            </a:r>
          </a:p>
          <a:p>
            <a:pPr lvl="1">
              <a:buFontTx/>
              <a:buChar char="-"/>
            </a:pPr>
            <a:endParaRPr lang="de-DE" dirty="0"/>
          </a:p>
          <a:p>
            <a:r>
              <a:rPr lang="de-DE" dirty="0"/>
              <a:t>Arbeitsstation 7 &lt;&gt; Arbeitsstation 3 </a:t>
            </a:r>
          </a:p>
          <a:p>
            <a:pPr marL="457200" lvl="1" indent="0">
              <a:buNone/>
            </a:pPr>
            <a:r>
              <a:rPr lang="de-DE" dirty="0"/>
              <a:t>- Kette abhängig von Hinterrad</a:t>
            </a:r>
          </a:p>
          <a:p>
            <a:pPr lvl="1"/>
            <a:endParaRPr lang="de-DE" dirty="0"/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marL="914400" lvl="2" indent="0">
              <a:buNone/>
            </a:pPr>
            <a:r>
              <a:rPr lang="de-DE" dirty="0"/>
              <a:t> 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D633CBD-B0B1-4BD1-896E-804C7AE1C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7C1666-BD2C-4D1B-967E-5995186F7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91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2135E4-3A5A-482F-AFF9-7F47FB297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494" y="857250"/>
            <a:ext cx="3045281" cy="533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Projektorganisation</a:t>
            </a:r>
          </a:p>
          <a:p>
            <a:pPr marL="0" indent="0"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/>
              <a:t>Layout of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endParaRPr lang="de-DE" sz="2000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Bedingte Abhängigkeiten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Station 3 &lt;&gt; Station 4 &lt;&gt; Station 5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dirty="0"/>
              <a:t>Schaltgriffe und Bremshebel in Abhängigkeit von Lenker und Schalt-/Bremsanlage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/>
              <a:t>Einbau an Arbeitsstation 3 und Arbeitsstation 5 möglich</a:t>
            </a:r>
          </a:p>
          <a:p>
            <a:pPr lvl="2">
              <a:buFont typeface="Wingdings" panose="05000000000000000000" pitchFamily="2" charset="2"/>
              <a:buChar char="§"/>
            </a:pPr>
            <a:endParaRPr lang="de-DE" dirty="0"/>
          </a:p>
          <a:p>
            <a:r>
              <a:rPr lang="de-DE" dirty="0"/>
              <a:t>Nabendynamo &lt;&gt; Station 3 &lt;&gt; Station 4 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de-DE" dirty="0"/>
              <a:t>Lichtanlage in Abhängigkeit von Nabendynamo im Vorderrad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/>
              <a:t>Einbau an Arbeitsstation 3 und Arbeitsstation 4 möglich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 lvl="1">
              <a:buFontTx/>
              <a:buChar char="-"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D633CBD-B0B1-4BD1-896E-804C7AE1C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7C1666-BD2C-4D1B-967E-5995186F7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569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B7B1BF3-B9E1-4EC8-8360-66CFF657A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5265FAAE-7C88-4411-9297-D763A208A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4</a:t>
            </a:fld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D6D995A2-2092-47F7-97BD-BABE75CA9FAF}"/>
              </a:ext>
            </a:extLst>
          </p:cNvPr>
          <p:cNvGrpSpPr/>
          <p:nvPr/>
        </p:nvGrpSpPr>
        <p:grpSpPr>
          <a:xfrm>
            <a:off x="3606688" y="435429"/>
            <a:ext cx="8585312" cy="5083936"/>
            <a:chOff x="3606688" y="435429"/>
            <a:chExt cx="8585312" cy="5083936"/>
          </a:xfrm>
        </p:grpSpPr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7D98049C-262E-4701-BA8E-930C47A7AFEF}"/>
                </a:ext>
              </a:extLst>
            </p:cNvPr>
            <p:cNvGrpSpPr/>
            <p:nvPr/>
          </p:nvGrpSpPr>
          <p:grpSpPr>
            <a:xfrm>
              <a:off x="10865237" y="599436"/>
              <a:ext cx="1326763" cy="4749702"/>
              <a:chOff x="9811137" y="-1455531"/>
              <a:chExt cx="3500444" cy="7780033"/>
            </a:xfrm>
          </p:grpSpPr>
          <p:sp>
            <p:nvSpPr>
              <p:cNvPr id="10" name="Oval 36">
                <a:extLst>
                  <a:ext uri="{FF2B5EF4-FFF2-40B4-BE49-F238E27FC236}">
                    <a16:creationId xmlns:a16="http://schemas.microsoft.com/office/drawing/2014/main" id="{0CFF0017-3490-42CA-A691-DDE2E5AE5636}"/>
                  </a:ext>
                </a:extLst>
              </p:cNvPr>
              <p:cNvSpPr/>
              <p:nvPr/>
            </p:nvSpPr>
            <p:spPr>
              <a:xfrm>
                <a:off x="9811137" y="-1455531"/>
                <a:ext cx="3500444" cy="7780033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Oval 37">
                <a:extLst>
                  <a:ext uri="{FF2B5EF4-FFF2-40B4-BE49-F238E27FC236}">
                    <a16:creationId xmlns:a16="http://schemas.microsoft.com/office/drawing/2014/main" id="{EEA6689C-4839-441D-B00C-7CC102C48128}"/>
                  </a:ext>
                </a:extLst>
              </p:cNvPr>
              <p:cNvSpPr/>
              <p:nvPr/>
            </p:nvSpPr>
            <p:spPr>
              <a:xfrm>
                <a:off x="9917506" y="-478986"/>
                <a:ext cx="2629403" cy="58440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2" name="Group 38">
                <a:extLst>
                  <a:ext uri="{FF2B5EF4-FFF2-40B4-BE49-F238E27FC236}">
                    <a16:creationId xmlns:a16="http://schemas.microsoft.com/office/drawing/2014/main" id="{BBDB887D-2810-446D-A848-A458CE8394CB}"/>
                  </a:ext>
                </a:extLst>
              </p:cNvPr>
              <p:cNvGrpSpPr/>
              <p:nvPr/>
            </p:nvGrpSpPr>
            <p:grpSpPr>
              <a:xfrm>
                <a:off x="9988054" y="184432"/>
                <a:ext cx="1947018" cy="4327412"/>
                <a:chOff x="9659757" y="2297436"/>
                <a:chExt cx="1092533" cy="2428247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13" name="Oval 39">
                  <a:extLst>
                    <a:ext uri="{FF2B5EF4-FFF2-40B4-BE49-F238E27FC236}">
                      <a16:creationId xmlns:a16="http://schemas.microsoft.com/office/drawing/2014/main" id="{AA696B34-1D7E-4F08-B4D7-9A30DC12E8A8}"/>
                    </a:ext>
                  </a:extLst>
                </p:cNvPr>
                <p:cNvSpPr/>
                <p:nvPr/>
              </p:nvSpPr>
              <p:spPr>
                <a:xfrm>
                  <a:off x="9659757" y="2297436"/>
                  <a:ext cx="1092533" cy="2428247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" name="Oval 40">
                  <a:extLst>
                    <a:ext uri="{FF2B5EF4-FFF2-40B4-BE49-F238E27FC236}">
                      <a16:creationId xmlns:a16="http://schemas.microsoft.com/office/drawing/2014/main" id="{D351BCD4-54E4-4BF7-8E8E-E29E82BBC567}"/>
                    </a:ext>
                  </a:extLst>
                </p:cNvPr>
                <p:cNvSpPr/>
                <p:nvPr/>
              </p:nvSpPr>
              <p:spPr>
                <a:xfrm>
                  <a:off x="9692956" y="2602228"/>
                  <a:ext cx="820670" cy="1824008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5" name="Group 41">
                <a:extLst>
                  <a:ext uri="{FF2B5EF4-FFF2-40B4-BE49-F238E27FC236}">
                    <a16:creationId xmlns:a16="http://schemas.microsoft.com/office/drawing/2014/main" id="{B443D026-CCD4-4D35-904E-EF5D8D4EB67A}"/>
                  </a:ext>
                </a:extLst>
              </p:cNvPr>
              <p:cNvGrpSpPr/>
              <p:nvPr/>
            </p:nvGrpSpPr>
            <p:grpSpPr>
              <a:xfrm>
                <a:off x="10107694" y="1174963"/>
                <a:ext cx="1201589" cy="2670633"/>
                <a:chOff x="9659757" y="2297436"/>
                <a:chExt cx="1092533" cy="2428247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6" name="Oval 42">
                  <a:extLst>
                    <a:ext uri="{FF2B5EF4-FFF2-40B4-BE49-F238E27FC236}">
                      <a16:creationId xmlns:a16="http://schemas.microsoft.com/office/drawing/2014/main" id="{84B80C50-50C1-43BF-BC9E-3D25D06766D9}"/>
                    </a:ext>
                  </a:extLst>
                </p:cNvPr>
                <p:cNvSpPr/>
                <p:nvPr/>
              </p:nvSpPr>
              <p:spPr>
                <a:xfrm>
                  <a:off x="9659757" y="2297436"/>
                  <a:ext cx="1092533" cy="2428247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" name="Oval 43">
                  <a:extLst>
                    <a:ext uri="{FF2B5EF4-FFF2-40B4-BE49-F238E27FC236}">
                      <a16:creationId xmlns:a16="http://schemas.microsoft.com/office/drawing/2014/main" id="{FF0FED18-3A81-45EE-A5BE-E2FFD974F284}"/>
                    </a:ext>
                  </a:extLst>
                </p:cNvPr>
                <p:cNvSpPr/>
                <p:nvPr/>
              </p:nvSpPr>
              <p:spPr>
                <a:xfrm>
                  <a:off x="9692956" y="2602228"/>
                  <a:ext cx="820670" cy="1824008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8" name="Group 44">
                <a:extLst>
                  <a:ext uri="{FF2B5EF4-FFF2-40B4-BE49-F238E27FC236}">
                    <a16:creationId xmlns:a16="http://schemas.microsoft.com/office/drawing/2014/main" id="{BA7A3DDC-1328-44EC-858A-EF288FE32A55}"/>
                  </a:ext>
                </a:extLst>
              </p:cNvPr>
              <p:cNvGrpSpPr/>
              <p:nvPr/>
            </p:nvGrpSpPr>
            <p:grpSpPr>
              <a:xfrm>
                <a:off x="10226377" y="1784055"/>
                <a:ext cx="608697" cy="1352881"/>
                <a:chOff x="9778441" y="2906529"/>
                <a:chExt cx="553452" cy="1230094"/>
              </a:xfrm>
              <a:solidFill>
                <a:schemeClr val="bg1"/>
              </a:solidFill>
            </p:grpSpPr>
            <p:sp>
              <p:nvSpPr>
                <p:cNvPr id="19" name="Oval 45">
                  <a:extLst>
                    <a:ext uri="{FF2B5EF4-FFF2-40B4-BE49-F238E27FC236}">
                      <a16:creationId xmlns:a16="http://schemas.microsoft.com/office/drawing/2014/main" id="{A03D1D01-183E-4C5D-91D1-AD028D80F5EC}"/>
                    </a:ext>
                  </a:extLst>
                </p:cNvPr>
                <p:cNvSpPr/>
                <p:nvPr/>
              </p:nvSpPr>
              <p:spPr>
                <a:xfrm>
                  <a:off x="9778441" y="2906529"/>
                  <a:ext cx="553452" cy="123009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" name="Oval 46">
                  <a:extLst>
                    <a:ext uri="{FF2B5EF4-FFF2-40B4-BE49-F238E27FC236}">
                      <a16:creationId xmlns:a16="http://schemas.microsoft.com/office/drawing/2014/main" id="{C99EA000-5D96-4301-BB72-90C2F3B4CF7D}"/>
                    </a:ext>
                  </a:extLst>
                </p:cNvPr>
                <p:cNvSpPr/>
                <p:nvPr/>
              </p:nvSpPr>
              <p:spPr>
                <a:xfrm>
                  <a:off x="9852074" y="3148094"/>
                  <a:ext cx="336078" cy="74696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 dirty="0"/>
                </a:p>
              </p:txBody>
            </p:sp>
          </p:grpSp>
          <p:sp>
            <p:nvSpPr>
              <p:cNvPr id="21" name="Oval 47">
                <a:extLst>
                  <a:ext uri="{FF2B5EF4-FFF2-40B4-BE49-F238E27FC236}">
                    <a16:creationId xmlns:a16="http://schemas.microsoft.com/office/drawing/2014/main" id="{3BE358ED-F225-4D98-AFD1-2FF2A6691E6C}"/>
                  </a:ext>
                </a:extLst>
              </p:cNvPr>
              <p:cNvSpPr/>
              <p:nvPr/>
            </p:nvSpPr>
            <p:spPr>
              <a:xfrm>
                <a:off x="10358520" y="2211869"/>
                <a:ext cx="178067" cy="395770"/>
              </a:xfrm>
              <a:prstGeom prst="ellipse">
                <a:avLst/>
              </a:prstGeom>
              <a:solidFill>
                <a:srgbClr val="F23B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2" name="Group 1">
              <a:extLst>
                <a:ext uri="{FF2B5EF4-FFF2-40B4-BE49-F238E27FC236}">
                  <a16:creationId xmlns:a16="http://schemas.microsoft.com/office/drawing/2014/main" id="{63A93F5B-5E93-4658-971E-23665C9F1511}"/>
                </a:ext>
              </a:extLst>
            </p:cNvPr>
            <p:cNvGrpSpPr/>
            <p:nvPr/>
          </p:nvGrpSpPr>
          <p:grpSpPr>
            <a:xfrm>
              <a:off x="3606688" y="435429"/>
              <a:ext cx="5227750" cy="2299644"/>
              <a:chOff x="-2811438" y="465816"/>
              <a:chExt cx="5361507" cy="2685602"/>
            </a:xfrm>
          </p:grpSpPr>
          <p:sp>
            <p:nvSpPr>
              <p:cNvPr id="23" name="Freeform 48">
                <a:extLst>
                  <a:ext uri="{FF2B5EF4-FFF2-40B4-BE49-F238E27FC236}">
                    <a16:creationId xmlns:a16="http://schemas.microsoft.com/office/drawing/2014/main" id="{4242232F-6C42-4BB6-8760-C1BC3BB88A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5763" y="465816"/>
                <a:ext cx="680680" cy="2685602"/>
              </a:xfrm>
              <a:custGeom>
                <a:avLst/>
                <a:gdLst>
                  <a:gd name="T0" fmla="*/ 192 w 192"/>
                  <a:gd name="T1" fmla="*/ 724 h 761"/>
                  <a:gd name="T2" fmla="*/ 0 w 192"/>
                  <a:gd name="T3" fmla="*/ 0 h 761"/>
                  <a:gd name="T4" fmla="*/ 0 w 192"/>
                  <a:gd name="T5" fmla="*/ 223 h 761"/>
                  <a:gd name="T6" fmla="*/ 192 w 192"/>
                  <a:gd name="T7" fmla="*/ 761 h 761"/>
                  <a:gd name="T8" fmla="*/ 192 w 192"/>
                  <a:gd name="T9" fmla="*/ 724 h 7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761">
                    <a:moveTo>
                      <a:pt x="192" y="724"/>
                    </a:moveTo>
                    <a:lnTo>
                      <a:pt x="0" y="0"/>
                    </a:lnTo>
                    <a:lnTo>
                      <a:pt x="0" y="223"/>
                    </a:lnTo>
                    <a:lnTo>
                      <a:pt x="192" y="761"/>
                    </a:lnTo>
                    <a:lnTo>
                      <a:pt x="192" y="72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4" name="Rectangle 37">
                <a:extLst>
                  <a:ext uri="{FF2B5EF4-FFF2-40B4-BE49-F238E27FC236}">
                    <a16:creationId xmlns:a16="http://schemas.microsoft.com/office/drawing/2014/main" id="{081AAC9F-3A6B-46A0-AA32-D492FBA392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2806309" y="465816"/>
                <a:ext cx="3752072" cy="78697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5" name="Rectangle 42">
                <a:extLst>
                  <a:ext uri="{FF2B5EF4-FFF2-40B4-BE49-F238E27FC236}">
                    <a16:creationId xmlns:a16="http://schemas.microsoft.com/office/drawing/2014/main" id="{D996B588-3C2E-4B0C-8B0D-D457D7A163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1767" y="3020845"/>
                <a:ext cx="928302" cy="13057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6" name="TextBox 63">
                <a:extLst>
                  <a:ext uri="{FF2B5EF4-FFF2-40B4-BE49-F238E27FC236}">
                    <a16:creationId xmlns:a16="http://schemas.microsoft.com/office/drawing/2014/main" id="{D4E828CC-21A3-421C-A267-4A398C132515}"/>
                  </a:ext>
                </a:extLst>
              </p:cNvPr>
              <p:cNvSpPr txBox="1"/>
              <p:nvPr/>
            </p:nvSpPr>
            <p:spPr>
              <a:xfrm>
                <a:off x="-2811438" y="529873"/>
                <a:ext cx="3631415" cy="682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:r>
                  <a:rPr lang="de-DE" sz="1600" b="1" dirty="0">
                    <a:solidFill>
                      <a:schemeClr val="bg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Analyse der Ist-Situation und Anpassung nach Vorgaben des PO </a:t>
                </a:r>
                <a:endParaRPr lang="id-ID" sz="1600" b="1" dirty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27" name="Group 2">
              <a:extLst>
                <a:ext uri="{FF2B5EF4-FFF2-40B4-BE49-F238E27FC236}">
                  <a16:creationId xmlns:a16="http://schemas.microsoft.com/office/drawing/2014/main" id="{889984B3-1513-4F8C-90A0-FC51090EBFBF}"/>
                </a:ext>
              </a:extLst>
            </p:cNvPr>
            <p:cNvGrpSpPr/>
            <p:nvPr/>
          </p:nvGrpSpPr>
          <p:grpSpPr>
            <a:xfrm>
              <a:off x="3611688" y="1389578"/>
              <a:ext cx="5167319" cy="1566896"/>
              <a:chOff x="-3157915" y="1820970"/>
              <a:chExt cx="5962859" cy="1566896"/>
            </a:xfrm>
          </p:grpSpPr>
          <p:sp>
            <p:nvSpPr>
              <p:cNvPr id="28" name="Freeform 49">
                <a:extLst>
                  <a:ext uri="{FF2B5EF4-FFF2-40B4-BE49-F238E27FC236}">
                    <a16:creationId xmlns:a16="http://schemas.microsoft.com/office/drawing/2014/main" id="{53477623-3CF2-4337-830E-D9893709FC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039" y="1820970"/>
                <a:ext cx="705498" cy="1566896"/>
              </a:xfrm>
              <a:custGeom>
                <a:avLst/>
                <a:gdLst>
                  <a:gd name="T0" fmla="*/ 199 w 199"/>
                  <a:gd name="T1" fmla="*/ 408 h 444"/>
                  <a:gd name="T2" fmla="*/ 0 w 199"/>
                  <a:gd name="T3" fmla="*/ 0 h 444"/>
                  <a:gd name="T4" fmla="*/ 0 w 199"/>
                  <a:gd name="T5" fmla="*/ 228 h 444"/>
                  <a:gd name="T6" fmla="*/ 199 w 199"/>
                  <a:gd name="T7" fmla="*/ 444 h 444"/>
                  <a:gd name="T8" fmla="*/ 199 w 199"/>
                  <a:gd name="T9" fmla="*/ 408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444">
                    <a:moveTo>
                      <a:pt x="199" y="408"/>
                    </a:moveTo>
                    <a:lnTo>
                      <a:pt x="0" y="0"/>
                    </a:lnTo>
                    <a:lnTo>
                      <a:pt x="0" y="228"/>
                    </a:lnTo>
                    <a:lnTo>
                      <a:pt x="199" y="444"/>
                    </a:lnTo>
                    <a:lnTo>
                      <a:pt x="199" y="40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29" name="Rectangle 38">
                <a:extLst>
                  <a:ext uri="{FF2B5EF4-FFF2-40B4-BE49-F238E27FC236}">
                    <a16:creationId xmlns:a16="http://schemas.microsoft.com/office/drawing/2014/main" id="{D6C37AB2-8603-4BDD-A7DB-DFCC46D3E1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157913" y="1820970"/>
                <a:ext cx="4085950" cy="80462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30" name="Rectangle 45">
                <a:extLst>
                  <a:ext uri="{FF2B5EF4-FFF2-40B4-BE49-F238E27FC236}">
                    <a16:creationId xmlns:a16="http://schemas.microsoft.com/office/drawing/2014/main" id="{FBC58321-9FAE-42C8-88E2-475EBB7190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486" y="3260820"/>
                <a:ext cx="1172458" cy="12704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31" name="TextBox 64">
                <a:extLst>
                  <a:ext uri="{FF2B5EF4-FFF2-40B4-BE49-F238E27FC236}">
                    <a16:creationId xmlns:a16="http://schemas.microsoft.com/office/drawing/2014/main" id="{2E06A821-F9C1-40A7-85C8-81C6A1F5158F}"/>
                  </a:ext>
                </a:extLst>
              </p:cNvPr>
              <p:cNvSpPr txBox="1"/>
              <p:nvPr/>
            </p:nvSpPr>
            <p:spPr>
              <a:xfrm>
                <a:off x="-3157915" y="1926684"/>
                <a:ext cx="422171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de-DE"/>
                </a:defPPr>
                <a:lvl1pPr marL="342900" indent="-342900">
                  <a:buFont typeface="+mj-lt"/>
                  <a:buAutoNum type="arabicPeriod"/>
                  <a:defRPr sz="1600" b="1">
                    <a:solidFill>
                      <a:schemeClr val="bg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defRPr>
                </a:lvl1pPr>
              </a:lstStyle>
              <a:p>
                <a:pPr>
                  <a:buFont typeface="+mj-lt"/>
                  <a:buAutoNum type="arabicPeriod" startAt="2"/>
                </a:pPr>
                <a:r>
                  <a:rPr lang="de-DE" dirty="0"/>
                  <a:t>Stückliste aus Aufträgen generieren</a:t>
                </a:r>
                <a:br>
                  <a:rPr lang="de-DE" dirty="0"/>
                </a:br>
                <a:r>
                  <a:rPr lang="de-DE" dirty="0"/>
                  <a:t>Arbeitsschritten Teilebedarfe zuordnen   </a:t>
                </a:r>
                <a:endParaRPr lang="id-ID" dirty="0"/>
              </a:p>
            </p:txBody>
          </p:sp>
        </p:grpSp>
        <p:grpSp>
          <p:nvGrpSpPr>
            <p:cNvPr id="37" name="Group 4">
              <a:extLst>
                <a:ext uri="{FF2B5EF4-FFF2-40B4-BE49-F238E27FC236}">
                  <a16:creationId xmlns:a16="http://schemas.microsoft.com/office/drawing/2014/main" id="{CDA333DB-0CAB-4C09-83D4-DDF662D74C9C}"/>
                </a:ext>
              </a:extLst>
            </p:cNvPr>
            <p:cNvGrpSpPr/>
            <p:nvPr/>
          </p:nvGrpSpPr>
          <p:grpSpPr>
            <a:xfrm>
              <a:off x="3611689" y="3033184"/>
              <a:ext cx="4915451" cy="1595537"/>
              <a:chOff x="-3903263" y="3747828"/>
              <a:chExt cx="7009847" cy="1595537"/>
            </a:xfrm>
          </p:grpSpPr>
          <p:sp>
            <p:nvSpPr>
              <p:cNvPr id="38" name="Freeform 51">
                <a:extLst>
                  <a:ext uri="{FF2B5EF4-FFF2-40B4-BE49-F238E27FC236}">
                    <a16:creationId xmlns:a16="http://schemas.microsoft.com/office/drawing/2014/main" id="{63039A7A-72F3-4A21-9957-F0AC5D675D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039" y="3765473"/>
                <a:ext cx="705498" cy="1563366"/>
              </a:xfrm>
              <a:custGeom>
                <a:avLst/>
                <a:gdLst>
                  <a:gd name="T0" fmla="*/ 199 w 199"/>
                  <a:gd name="T1" fmla="*/ 0 h 443"/>
                  <a:gd name="T2" fmla="*/ 0 w 199"/>
                  <a:gd name="T3" fmla="*/ 218 h 443"/>
                  <a:gd name="T4" fmla="*/ 0 w 199"/>
                  <a:gd name="T5" fmla="*/ 443 h 443"/>
                  <a:gd name="T6" fmla="*/ 199 w 199"/>
                  <a:gd name="T7" fmla="*/ 35 h 443"/>
                  <a:gd name="T8" fmla="*/ 199 w 199"/>
                  <a:gd name="T9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443">
                    <a:moveTo>
                      <a:pt x="199" y="0"/>
                    </a:moveTo>
                    <a:lnTo>
                      <a:pt x="0" y="218"/>
                    </a:lnTo>
                    <a:lnTo>
                      <a:pt x="0" y="443"/>
                    </a:lnTo>
                    <a:lnTo>
                      <a:pt x="199" y="35"/>
                    </a:lnTo>
                    <a:lnTo>
                      <a:pt x="1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39" name="Rectangle 40">
                <a:extLst>
                  <a:ext uri="{FF2B5EF4-FFF2-40B4-BE49-F238E27FC236}">
                    <a16:creationId xmlns:a16="http://schemas.microsoft.com/office/drawing/2014/main" id="{EA0A7FF7-8889-46CD-AEDA-CDD26A2F68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903263" y="4527746"/>
                <a:ext cx="4838391" cy="79403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0" name="Freeform 52">
                <a:extLst>
                  <a:ext uri="{FF2B5EF4-FFF2-40B4-BE49-F238E27FC236}">
                    <a16:creationId xmlns:a16="http://schemas.microsoft.com/office/drawing/2014/main" id="{AA8B4737-AC20-47FA-B816-FC05E81A6E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3533" y="3747828"/>
                <a:ext cx="1473051" cy="141162"/>
              </a:xfrm>
              <a:custGeom>
                <a:avLst/>
                <a:gdLst>
                  <a:gd name="T0" fmla="*/ 0 w 501"/>
                  <a:gd name="T1" fmla="*/ 2 h 17"/>
                  <a:gd name="T2" fmla="*/ 0 w 501"/>
                  <a:gd name="T3" fmla="*/ 17 h 17"/>
                  <a:gd name="T4" fmla="*/ 501 w 501"/>
                  <a:gd name="T5" fmla="*/ 17 h 17"/>
                  <a:gd name="T6" fmla="*/ 501 w 501"/>
                  <a:gd name="T7" fmla="*/ 1 h 17"/>
                  <a:gd name="T8" fmla="*/ 0 w 501"/>
                  <a:gd name="T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1" h="17">
                    <a:moveTo>
                      <a:pt x="0" y="2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4" y="17"/>
                      <a:pt x="447" y="15"/>
                      <a:pt x="501" y="17"/>
                    </a:cubicBezTo>
                    <a:cubicBezTo>
                      <a:pt x="501" y="1"/>
                      <a:pt x="501" y="1"/>
                      <a:pt x="501" y="1"/>
                    </a:cubicBezTo>
                    <a:cubicBezTo>
                      <a:pt x="443" y="0"/>
                      <a:pt x="18" y="2"/>
                      <a:pt x="0" y="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1" name="TextBox 66">
                <a:extLst>
                  <a:ext uri="{FF2B5EF4-FFF2-40B4-BE49-F238E27FC236}">
                    <a16:creationId xmlns:a16="http://schemas.microsoft.com/office/drawing/2014/main" id="{8D84FD19-291A-421A-9A84-F2332C159D7A}"/>
                  </a:ext>
                </a:extLst>
              </p:cNvPr>
              <p:cNvSpPr txBox="1"/>
              <p:nvPr/>
            </p:nvSpPr>
            <p:spPr>
              <a:xfrm>
                <a:off x="-3895967" y="4512368"/>
                <a:ext cx="474713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+mj-lt"/>
                  <a:buAutoNum type="arabicPeriod" startAt="3"/>
                </a:pPr>
                <a:r>
                  <a:rPr lang="de-DE" sz="1600" b="1" dirty="0">
                    <a:solidFill>
                      <a:schemeClr val="bg1"/>
                    </a:solidFill>
                    <a:latin typeface="+mj-lt"/>
                  </a:rPr>
                  <a:t>Relation zwischen Arbeitsschritten und -stationen entwerfen (Vorranggraph und Layout)</a:t>
                </a:r>
                <a:endParaRPr lang="id-ID" sz="16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grpSp>
          <p:nvGrpSpPr>
            <p:cNvPr id="42" name="Group 5">
              <a:extLst>
                <a:ext uri="{FF2B5EF4-FFF2-40B4-BE49-F238E27FC236}">
                  <a16:creationId xmlns:a16="http://schemas.microsoft.com/office/drawing/2014/main" id="{888F778A-6FBE-4F31-9CF7-BA248A53AED7}"/>
                </a:ext>
              </a:extLst>
            </p:cNvPr>
            <p:cNvGrpSpPr/>
            <p:nvPr/>
          </p:nvGrpSpPr>
          <p:grpSpPr>
            <a:xfrm>
              <a:off x="3611689" y="3268701"/>
              <a:ext cx="5140928" cy="2250664"/>
              <a:chOff x="-2851459" y="3991330"/>
              <a:chExt cx="5357754" cy="2703249"/>
            </a:xfrm>
          </p:grpSpPr>
          <p:sp>
            <p:nvSpPr>
              <p:cNvPr id="43" name="Freeform 52">
                <a:extLst>
                  <a:ext uri="{FF2B5EF4-FFF2-40B4-BE49-F238E27FC236}">
                    <a16:creationId xmlns:a16="http://schemas.microsoft.com/office/drawing/2014/main" id="{85F553BC-4E40-42F6-B700-CF528A3830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947" y="3991332"/>
                <a:ext cx="719679" cy="2696191"/>
              </a:xfrm>
              <a:custGeom>
                <a:avLst/>
                <a:gdLst>
                  <a:gd name="T0" fmla="*/ 203 w 203"/>
                  <a:gd name="T1" fmla="*/ 0 h 764"/>
                  <a:gd name="T2" fmla="*/ 0 w 203"/>
                  <a:gd name="T3" fmla="*/ 536 h 764"/>
                  <a:gd name="T4" fmla="*/ 0 w 203"/>
                  <a:gd name="T5" fmla="*/ 764 h 764"/>
                  <a:gd name="T6" fmla="*/ 203 w 203"/>
                  <a:gd name="T7" fmla="*/ 35 h 764"/>
                  <a:gd name="T8" fmla="*/ 203 w 203"/>
                  <a:gd name="T9" fmla="*/ 0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764">
                    <a:moveTo>
                      <a:pt x="203" y="0"/>
                    </a:moveTo>
                    <a:lnTo>
                      <a:pt x="0" y="536"/>
                    </a:lnTo>
                    <a:lnTo>
                      <a:pt x="0" y="764"/>
                    </a:lnTo>
                    <a:lnTo>
                      <a:pt x="203" y="35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4" name="Rectangle 41">
                <a:extLst>
                  <a:ext uri="{FF2B5EF4-FFF2-40B4-BE49-F238E27FC236}">
                    <a16:creationId xmlns:a16="http://schemas.microsoft.com/office/drawing/2014/main" id="{27FB06A2-D81D-4776-A89B-0F715A6E39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2851459" y="5882899"/>
                <a:ext cx="3772407" cy="81168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89F59542-1A10-40DC-A81C-78353D250F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0625" y="3991330"/>
                <a:ext cx="865670" cy="12351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350"/>
              </a:p>
            </p:txBody>
          </p:sp>
          <p:sp>
            <p:nvSpPr>
              <p:cNvPr id="46" name="TextBox 67">
                <a:extLst>
                  <a:ext uri="{FF2B5EF4-FFF2-40B4-BE49-F238E27FC236}">
                    <a16:creationId xmlns:a16="http://schemas.microsoft.com/office/drawing/2014/main" id="{7C746A16-D9BB-4B9D-B404-B0F39675A502}"/>
                  </a:ext>
                </a:extLst>
              </p:cNvPr>
              <p:cNvSpPr txBox="1"/>
              <p:nvPr/>
            </p:nvSpPr>
            <p:spPr>
              <a:xfrm>
                <a:off x="-2846127" y="5951156"/>
                <a:ext cx="3679616" cy="7023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de-DE"/>
                </a:defPPr>
                <a:lvl1pPr marL="342900" indent="-342900">
                  <a:buFont typeface="+mj-lt"/>
                  <a:buAutoNum type="arabicPeriod" startAt="3"/>
                  <a:defRPr sz="1600" b="1">
                    <a:solidFill>
                      <a:schemeClr val="bg1"/>
                    </a:solidFill>
                    <a:latin typeface="+mj-lt"/>
                  </a:defRPr>
                </a:lvl1pPr>
              </a:lstStyle>
              <a:p>
                <a:pPr>
                  <a:buFont typeface="+mj-lt"/>
                  <a:buAutoNum type="arabicPeriod" startAt="4"/>
                </a:pPr>
                <a:r>
                  <a:rPr lang="de-DE" dirty="0"/>
                  <a:t>Ordnungsgemäße Programmierung und Dokumentation </a:t>
                </a:r>
                <a:endParaRPr lang="id-ID" dirty="0"/>
              </a:p>
            </p:txBody>
          </p:sp>
        </p:grpSp>
        <p:grpSp>
          <p:nvGrpSpPr>
            <p:cNvPr id="47" name="Group 68">
              <a:extLst>
                <a:ext uri="{FF2B5EF4-FFF2-40B4-BE49-F238E27FC236}">
                  <a16:creationId xmlns:a16="http://schemas.microsoft.com/office/drawing/2014/main" id="{A3B090C8-A100-4964-942E-5D209B6FEA42}"/>
                </a:ext>
              </a:extLst>
            </p:cNvPr>
            <p:cNvGrpSpPr/>
            <p:nvPr/>
          </p:nvGrpSpPr>
          <p:grpSpPr>
            <a:xfrm>
              <a:off x="8362835" y="2419876"/>
              <a:ext cx="2209875" cy="1073193"/>
              <a:chOff x="5903813" y="2978548"/>
              <a:chExt cx="3773305" cy="1888109"/>
            </a:xfrm>
          </p:grpSpPr>
          <p:grpSp>
            <p:nvGrpSpPr>
              <p:cNvPr id="48" name="Group 69">
                <a:extLst>
                  <a:ext uri="{FF2B5EF4-FFF2-40B4-BE49-F238E27FC236}">
                    <a16:creationId xmlns:a16="http://schemas.microsoft.com/office/drawing/2014/main" id="{F68E73CC-C0B9-4978-8EA1-76396767A349}"/>
                  </a:ext>
                </a:extLst>
              </p:cNvPr>
              <p:cNvGrpSpPr/>
              <p:nvPr/>
            </p:nvGrpSpPr>
            <p:grpSpPr>
              <a:xfrm>
                <a:off x="5903813" y="2978548"/>
                <a:ext cx="2352670" cy="1888109"/>
                <a:chOff x="5903813" y="2978548"/>
                <a:chExt cx="2352670" cy="1888109"/>
              </a:xfrm>
            </p:grpSpPr>
            <p:sp>
              <p:nvSpPr>
                <p:cNvPr id="57" name="Freeform 28">
                  <a:extLst>
                    <a:ext uri="{FF2B5EF4-FFF2-40B4-BE49-F238E27FC236}">
                      <a16:creationId xmlns:a16="http://schemas.microsoft.com/office/drawing/2014/main" id="{BE971587-62E9-4AAE-A889-A9173A082A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5903813" y="3420446"/>
                  <a:ext cx="1172215" cy="470739"/>
                </a:xfrm>
                <a:custGeom>
                  <a:avLst/>
                  <a:gdLst>
                    <a:gd name="T0" fmla="*/ 505 w 635"/>
                    <a:gd name="T1" fmla="*/ 31 h 254"/>
                    <a:gd name="T2" fmla="*/ 218 w 635"/>
                    <a:gd name="T3" fmla="*/ 67 h 254"/>
                    <a:gd name="T4" fmla="*/ 0 w 635"/>
                    <a:gd name="T5" fmla="*/ 254 h 254"/>
                    <a:gd name="T6" fmla="*/ 487 w 635"/>
                    <a:gd name="T7" fmla="*/ 254 h 254"/>
                    <a:gd name="T8" fmla="*/ 575 w 635"/>
                    <a:gd name="T9" fmla="*/ 178 h 254"/>
                    <a:gd name="T10" fmla="*/ 505 w 635"/>
                    <a:gd name="T11" fmla="*/ 31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35" h="254">
                      <a:moveTo>
                        <a:pt x="505" y="31"/>
                      </a:moveTo>
                      <a:cubicBezTo>
                        <a:pt x="406" y="0"/>
                        <a:pt x="278" y="17"/>
                        <a:pt x="218" y="67"/>
                      </a:cubicBezTo>
                      <a:cubicBezTo>
                        <a:pt x="0" y="254"/>
                        <a:pt x="0" y="254"/>
                        <a:pt x="0" y="254"/>
                      </a:cubicBezTo>
                      <a:cubicBezTo>
                        <a:pt x="487" y="254"/>
                        <a:pt x="487" y="254"/>
                        <a:pt x="487" y="254"/>
                      </a:cubicBezTo>
                      <a:cubicBezTo>
                        <a:pt x="575" y="178"/>
                        <a:pt x="575" y="178"/>
                        <a:pt x="575" y="178"/>
                      </a:cubicBezTo>
                      <a:cubicBezTo>
                        <a:pt x="635" y="127"/>
                        <a:pt x="603" y="62"/>
                        <a:pt x="505" y="31"/>
                      </a:cubicBezTo>
                      <a:close/>
                    </a:path>
                  </a:pathLst>
                </a:custGeom>
                <a:solidFill>
                  <a:srgbClr val="7802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Freeform 23">
                  <a:extLst>
                    <a:ext uri="{FF2B5EF4-FFF2-40B4-BE49-F238E27FC236}">
                      <a16:creationId xmlns:a16="http://schemas.microsoft.com/office/drawing/2014/main" id="{0C1E4847-5DCB-40B7-B269-B99398678F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6029481" y="3831443"/>
                  <a:ext cx="2227002" cy="182320"/>
                </a:xfrm>
                <a:custGeom>
                  <a:avLst/>
                  <a:gdLst>
                    <a:gd name="T0" fmla="*/ 1206 w 1206"/>
                    <a:gd name="T1" fmla="*/ 49 h 98"/>
                    <a:gd name="T2" fmla="*/ 1157 w 1206"/>
                    <a:gd name="T3" fmla="*/ 98 h 98"/>
                    <a:gd name="T4" fmla="*/ 49 w 1206"/>
                    <a:gd name="T5" fmla="*/ 98 h 98"/>
                    <a:gd name="T6" fmla="*/ 0 w 1206"/>
                    <a:gd name="T7" fmla="*/ 49 h 98"/>
                    <a:gd name="T8" fmla="*/ 0 w 1206"/>
                    <a:gd name="T9" fmla="*/ 49 h 98"/>
                    <a:gd name="T10" fmla="*/ 49 w 1206"/>
                    <a:gd name="T11" fmla="*/ 0 h 98"/>
                    <a:gd name="T12" fmla="*/ 1157 w 1206"/>
                    <a:gd name="T13" fmla="*/ 0 h 98"/>
                    <a:gd name="T14" fmla="*/ 1206 w 1206"/>
                    <a:gd name="T15" fmla="*/ 49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06" h="98">
                      <a:moveTo>
                        <a:pt x="1206" y="49"/>
                      </a:moveTo>
                      <a:cubicBezTo>
                        <a:pt x="1206" y="76"/>
                        <a:pt x="1184" y="98"/>
                        <a:pt x="1157" y="98"/>
                      </a:cubicBezTo>
                      <a:cubicBezTo>
                        <a:pt x="49" y="98"/>
                        <a:pt x="49" y="98"/>
                        <a:pt x="49" y="98"/>
                      </a:cubicBezTo>
                      <a:cubicBezTo>
                        <a:pt x="22" y="98"/>
                        <a:pt x="0" y="76"/>
                        <a:pt x="0" y="49"/>
                      </a:cubicBezTo>
                      <a:cubicBezTo>
                        <a:pt x="0" y="49"/>
                        <a:pt x="0" y="49"/>
                        <a:pt x="0" y="49"/>
                      </a:cubicBezTo>
                      <a:cubicBezTo>
                        <a:pt x="0" y="22"/>
                        <a:pt x="22" y="0"/>
                        <a:pt x="49" y="0"/>
                      </a:cubicBezTo>
                      <a:cubicBezTo>
                        <a:pt x="1157" y="0"/>
                        <a:pt x="1157" y="0"/>
                        <a:pt x="1157" y="0"/>
                      </a:cubicBezTo>
                      <a:cubicBezTo>
                        <a:pt x="1184" y="0"/>
                        <a:pt x="1206" y="22"/>
                        <a:pt x="1206" y="49"/>
                      </a:cubicBezTo>
                      <a:close/>
                    </a:path>
                  </a:pathLst>
                </a:custGeom>
                <a:solidFill>
                  <a:srgbClr val="A400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9" name="Freeform 22">
                  <a:extLst>
                    <a:ext uri="{FF2B5EF4-FFF2-40B4-BE49-F238E27FC236}">
                      <a16:creationId xmlns:a16="http://schemas.microsoft.com/office/drawing/2014/main" id="{DE9ED30D-97AB-413C-9BB4-4DE93B724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5903813" y="3954020"/>
                  <a:ext cx="1172216" cy="912637"/>
                </a:xfrm>
                <a:custGeom>
                  <a:avLst/>
                  <a:gdLst>
                    <a:gd name="T0" fmla="*/ 505 w 635"/>
                    <a:gd name="T1" fmla="*/ 433 h 493"/>
                    <a:gd name="T2" fmla="*/ 218 w 635"/>
                    <a:gd name="T3" fmla="*/ 362 h 493"/>
                    <a:gd name="T4" fmla="*/ 0 w 635"/>
                    <a:gd name="T5" fmla="*/ 0 h 493"/>
                    <a:gd name="T6" fmla="*/ 487 w 635"/>
                    <a:gd name="T7" fmla="*/ 0 h 493"/>
                    <a:gd name="T8" fmla="*/ 575 w 635"/>
                    <a:gd name="T9" fmla="*/ 147 h 493"/>
                    <a:gd name="T10" fmla="*/ 505 w 635"/>
                    <a:gd name="T11" fmla="*/ 433 h 4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35" h="493">
                      <a:moveTo>
                        <a:pt x="505" y="433"/>
                      </a:moveTo>
                      <a:cubicBezTo>
                        <a:pt x="406" y="493"/>
                        <a:pt x="278" y="461"/>
                        <a:pt x="218" y="362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87" y="0"/>
                        <a:pt x="487" y="0"/>
                        <a:pt x="487" y="0"/>
                      </a:cubicBezTo>
                      <a:cubicBezTo>
                        <a:pt x="575" y="147"/>
                        <a:pt x="575" y="147"/>
                        <a:pt x="575" y="147"/>
                      </a:cubicBezTo>
                      <a:cubicBezTo>
                        <a:pt x="635" y="246"/>
                        <a:pt x="603" y="374"/>
                        <a:pt x="505" y="433"/>
                      </a:cubicBezTo>
                      <a:close/>
                    </a:path>
                  </a:pathLst>
                </a:custGeom>
                <a:solidFill>
                  <a:srgbClr val="7802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24">
                  <a:extLst>
                    <a:ext uri="{FF2B5EF4-FFF2-40B4-BE49-F238E27FC236}">
                      <a16:creationId xmlns:a16="http://schemas.microsoft.com/office/drawing/2014/main" id="{3D1BD219-D60F-46E2-8F18-607FF2A715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5927504" y="3954018"/>
                  <a:ext cx="1148524" cy="213223"/>
                </a:xfrm>
                <a:custGeom>
                  <a:avLst/>
                  <a:gdLst>
                    <a:gd name="T0" fmla="*/ 218 w 622"/>
                    <a:gd name="T1" fmla="*/ 58 h 115"/>
                    <a:gd name="T2" fmla="*/ 0 w 622"/>
                    <a:gd name="T3" fmla="*/ 0 h 115"/>
                    <a:gd name="T4" fmla="*/ 487 w 622"/>
                    <a:gd name="T5" fmla="*/ 0 h 115"/>
                    <a:gd name="T6" fmla="*/ 622 w 622"/>
                    <a:gd name="T7" fmla="*/ 62 h 115"/>
                    <a:gd name="T8" fmla="*/ 218 w 622"/>
                    <a:gd name="T9" fmla="*/ 5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2" h="115">
                      <a:moveTo>
                        <a:pt x="218" y="58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87" y="0"/>
                        <a:pt x="487" y="0"/>
                        <a:pt x="487" y="0"/>
                      </a:cubicBezTo>
                      <a:cubicBezTo>
                        <a:pt x="487" y="0"/>
                        <a:pt x="622" y="9"/>
                        <a:pt x="622" y="62"/>
                      </a:cubicBezTo>
                      <a:cubicBezTo>
                        <a:pt x="622" y="115"/>
                        <a:pt x="278" y="73"/>
                        <a:pt x="218" y="58"/>
                      </a:cubicBezTo>
                      <a:close/>
                    </a:path>
                  </a:pathLst>
                </a:custGeom>
                <a:solidFill>
                  <a:srgbClr val="E1030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1" name="Freeform 29">
                  <a:extLst>
                    <a:ext uri="{FF2B5EF4-FFF2-40B4-BE49-F238E27FC236}">
                      <a16:creationId xmlns:a16="http://schemas.microsoft.com/office/drawing/2014/main" id="{3F62D03B-D090-494F-B7CE-760B972731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5903813" y="2978548"/>
                  <a:ext cx="1172215" cy="912637"/>
                </a:xfrm>
                <a:custGeom>
                  <a:avLst/>
                  <a:gdLst>
                    <a:gd name="T0" fmla="*/ 505 w 635"/>
                    <a:gd name="T1" fmla="*/ 59 h 493"/>
                    <a:gd name="T2" fmla="*/ 218 w 635"/>
                    <a:gd name="T3" fmla="*/ 130 h 493"/>
                    <a:gd name="T4" fmla="*/ 0 w 635"/>
                    <a:gd name="T5" fmla="*/ 493 h 493"/>
                    <a:gd name="T6" fmla="*/ 487 w 635"/>
                    <a:gd name="T7" fmla="*/ 493 h 493"/>
                    <a:gd name="T8" fmla="*/ 575 w 635"/>
                    <a:gd name="T9" fmla="*/ 346 h 493"/>
                    <a:gd name="T10" fmla="*/ 505 w 635"/>
                    <a:gd name="T11" fmla="*/ 59 h 4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35" h="493">
                      <a:moveTo>
                        <a:pt x="505" y="59"/>
                      </a:moveTo>
                      <a:cubicBezTo>
                        <a:pt x="406" y="0"/>
                        <a:pt x="278" y="32"/>
                        <a:pt x="218" y="130"/>
                      </a:cubicBezTo>
                      <a:cubicBezTo>
                        <a:pt x="0" y="493"/>
                        <a:pt x="0" y="493"/>
                        <a:pt x="0" y="493"/>
                      </a:cubicBezTo>
                      <a:cubicBezTo>
                        <a:pt x="487" y="493"/>
                        <a:pt x="487" y="493"/>
                        <a:pt x="487" y="493"/>
                      </a:cubicBezTo>
                      <a:cubicBezTo>
                        <a:pt x="575" y="346"/>
                        <a:pt x="575" y="346"/>
                        <a:pt x="575" y="346"/>
                      </a:cubicBezTo>
                      <a:cubicBezTo>
                        <a:pt x="635" y="247"/>
                        <a:pt x="603" y="119"/>
                        <a:pt x="505" y="59"/>
                      </a:cubicBezTo>
                      <a:close/>
                    </a:path>
                  </a:pathLst>
                </a:custGeom>
                <a:solidFill>
                  <a:srgbClr val="E103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2" name="Freeform 30">
                  <a:extLst>
                    <a:ext uri="{FF2B5EF4-FFF2-40B4-BE49-F238E27FC236}">
                      <a16:creationId xmlns:a16="http://schemas.microsoft.com/office/drawing/2014/main" id="{8A24D871-2924-4A12-ACAA-1F4360FEE4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5990339" y="3420444"/>
                  <a:ext cx="1085689" cy="470739"/>
                </a:xfrm>
                <a:custGeom>
                  <a:avLst/>
                  <a:gdLst>
                    <a:gd name="T0" fmla="*/ 588 w 588"/>
                    <a:gd name="T1" fmla="*/ 81 h 254"/>
                    <a:gd name="T2" fmla="*/ 505 w 588"/>
                    <a:gd name="T3" fmla="*/ 31 h 254"/>
                    <a:gd name="T4" fmla="*/ 218 w 588"/>
                    <a:gd name="T5" fmla="*/ 67 h 254"/>
                    <a:gd name="T6" fmla="*/ 0 w 588"/>
                    <a:gd name="T7" fmla="*/ 254 h 254"/>
                    <a:gd name="T8" fmla="*/ 487 w 588"/>
                    <a:gd name="T9" fmla="*/ 254 h 254"/>
                    <a:gd name="T10" fmla="*/ 575 w 588"/>
                    <a:gd name="T11" fmla="*/ 107 h 254"/>
                    <a:gd name="T12" fmla="*/ 588 w 588"/>
                    <a:gd name="T13" fmla="*/ 81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88" h="254">
                      <a:moveTo>
                        <a:pt x="588" y="81"/>
                      </a:moveTo>
                      <a:cubicBezTo>
                        <a:pt x="572" y="61"/>
                        <a:pt x="543" y="43"/>
                        <a:pt x="505" y="31"/>
                      </a:cubicBezTo>
                      <a:cubicBezTo>
                        <a:pt x="406" y="0"/>
                        <a:pt x="278" y="17"/>
                        <a:pt x="218" y="67"/>
                      </a:cubicBezTo>
                      <a:cubicBezTo>
                        <a:pt x="0" y="254"/>
                        <a:pt x="0" y="254"/>
                        <a:pt x="0" y="254"/>
                      </a:cubicBezTo>
                      <a:cubicBezTo>
                        <a:pt x="487" y="254"/>
                        <a:pt x="487" y="254"/>
                        <a:pt x="487" y="254"/>
                      </a:cubicBezTo>
                      <a:cubicBezTo>
                        <a:pt x="575" y="107"/>
                        <a:pt x="575" y="107"/>
                        <a:pt x="575" y="107"/>
                      </a:cubicBezTo>
                      <a:cubicBezTo>
                        <a:pt x="580" y="98"/>
                        <a:pt x="585" y="90"/>
                        <a:pt x="588" y="81"/>
                      </a:cubicBezTo>
                      <a:close/>
                    </a:path>
                  </a:pathLst>
                </a:custGeom>
                <a:solidFill>
                  <a:schemeClr val="tx1">
                    <a:lumMod val="95000"/>
                    <a:lumOff val="5000"/>
                    <a:alpha val="1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9" name="Group 70">
                <a:extLst>
                  <a:ext uri="{FF2B5EF4-FFF2-40B4-BE49-F238E27FC236}">
                    <a16:creationId xmlns:a16="http://schemas.microsoft.com/office/drawing/2014/main" id="{CCD2597A-53D6-4B9D-BB52-DA455DA6E047}"/>
                  </a:ext>
                </a:extLst>
              </p:cNvPr>
              <p:cNvGrpSpPr/>
              <p:nvPr/>
            </p:nvGrpSpPr>
            <p:grpSpPr>
              <a:xfrm>
                <a:off x="8028937" y="3709895"/>
                <a:ext cx="1648181" cy="425417"/>
                <a:chOff x="7814622" y="3709895"/>
                <a:chExt cx="1648181" cy="425417"/>
              </a:xfrm>
            </p:grpSpPr>
            <p:sp>
              <p:nvSpPr>
                <p:cNvPr id="50" name="Freeform 21">
                  <a:extLst>
                    <a:ext uri="{FF2B5EF4-FFF2-40B4-BE49-F238E27FC236}">
                      <a16:creationId xmlns:a16="http://schemas.microsoft.com/office/drawing/2014/main" id="{79F3CAC2-266D-4080-8C19-32E2011EB1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8509993" y="3889126"/>
                  <a:ext cx="952810" cy="66953"/>
                </a:xfrm>
                <a:custGeom>
                  <a:avLst/>
                  <a:gdLst>
                    <a:gd name="T0" fmla="*/ 104 w 516"/>
                    <a:gd name="T1" fmla="*/ 0 h 36"/>
                    <a:gd name="T2" fmla="*/ 0 w 516"/>
                    <a:gd name="T3" fmla="*/ 18 h 36"/>
                    <a:gd name="T4" fmla="*/ 104 w 516"/>
                    <a:gd name="T5" fmla="*/ 36 h 36"/>
                    <a:gd name="T6" fmla="*/ 516 w 516"/>
                    <a:gd name="T7" fmla="*/ 36 h 36"/>
                    <a:gd name="T8" fmla="*/ 516 w 516"/>
                    <a:gd name="T9" fmla="*/ 0 h 36"/>
                    <a:gd name="T10" fmla="*/ 104 w 516"/>
                    <a:gd name="T11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16" h="36">
                      <a:moveTo>
                        <a:pt x="104" y="0"/>
                      </a:moveTo>
                      <a:cubicBezTo>
                        <a:pt x="104" y="0"/>
                        <a:pt x="0" y="12"/>
                        <a:pt x="0" y="18"/>
                      </a:cubicBezTo>
                      <a:cubicBezTo>
                        <a:pt x="0" y="24"/>
                        <a:pt x="104" y="36"/>
                        <a:pt x="104" y="36"/>
                      </a:cubicBezTo>
                      <a:cubicBezTo>
                        <a:pt x="516" y="36"/>
                        <a:pt x="516" y="36"/>
                        <a:pt x="516" y="36"/>
                      </a:cubicBezTo>
                      <a:cubicBezTo>
                        <a:pt x="516" y="0"/>
                        <a:pt x="516" y="0"/>
                        <a:pt x="516" y="0"/>
                      </a:cubicBezTo>
                      <a:lnTo>
                        <a:pt x="104" y="0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25">
                  <a:extLst>
                    <a:ext uri="{FF2B5EF4-FFF2-40B4-BE49-F238E27FC236}">
                      <a16:creationId xmlns:a16="http://schemas.microsoft.com/office/drawing/2014/main" id="{88B62A3A-ACCB-4A8E-A12A-B05329B54F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8661337" y="3726376"/>
                  <a:ext cx="413055" cy="392454"/>
                </a:xfrm>
                <a:custGeom>
                  <a:avLst/>
                  <a:gdLst>
                    <a:gd name="T0" fmla="*/ 181 w 401"/>
                    <a:gd name="T1" fmla="*/ 0 h 381"/>
                    <a:gd name="T2" fmla="*/ 0 w 401"/>
                    <a:gd name="T3" fmla="*/ 138 h 381"/>
                    <a:gd name="T4" fmla="*/ 0 w 401"/>
                    <a:gd name="T5" fmla="*/ 243 h 381"/>
                    <a:gd name="T6" fmla="*/ 181 w 401"/>
                    <a:gd name="T7" fmla="*/ 381 h 381"/>
                    <a:gd name="T8" fmla="*/ 401 w 401"/>
                    <a:gd name="T9" fmla="*/ 381 h 381"/>
                    <a:gd name="T10" fmla="*/ 401 w 401"/>
                    <a:gd name="T11" fmla="*/ 0 h 381"/>
                    <a:gd name="T12" fmla="*/ 181 w 401"/>
                    <a:gd name="T13" fmla="*/ 0 h 3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01" h="381">
                      <a:moveTo>
                        <a:pt x="181" y="0"/>
                      </a:moveTo>
                      <a:lnTo>
                        <a:pt x="0" y="138"/>
                      </a:lnTo>
                      <a:lnTo>
                        <a:pt x="0" y="243"/>
                      </a:lnTo>
                      <a:lnTo>
                        <a:pt x="181" y="381"/>
                      </a:lnTo>
                      <a:lnTo>
                        <a:pt x="401" y="381"/>
                      </a:lnTo>
                      <a:lnTo>
                        <a:pt x="401" y="0"/>
                      </a:lnTo>
                      <a:lnTo>
                        <a:pt x="181" y="0"/>
                      </a:lnTo>
                      <a:close/>
                    </a:path>
                  </a:pathLst>
                </a:cu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26">
                  <a:extLst>
                    <a:ext uri="{FF2B5EF4-FFF2-40B4-BE49-F238E27FC236}">
                      <a16:creationId xmlns:a16="http://schemas.microsoft.com/office/drawing/2014/main" id="{4B078923-D4CD-45B8-B7BC-E7282DC6D8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7814622" y="3726376"/>
                  <a:ext cx="414087" cy="392454"/>
                </a:xfrm>
                <a:custGeom>
                  <a:avLst/>
                  <a:gdLst>
                    <a:gd name="T0" fmla="*/ 221 w 402"/>
                    <a:gd name="T1" fmla="*/ 0 h 381"/>
                    <a:gd name="T2" fmla="*/ 402 w 402"/>
                    <a:gd name="T3" fmla="*/ 72 h 381"/>
                    <a:gd name="T4" fmla="*/ 402 w 402"/>
                    <a:gd name="T5" fmla="*/ 307 h 381"/>
                    <a:gd name="T6" fmla="*/ 221 w 402"/>
                    <a:gd name="T7" fmla="*/ 381 h 381"/>
                    <a:gd name="T8" fmla="*/ 0 w 402"/>
                    <a:gd name="T9" fmla="*/ 381 h 381"/>
                    <a:gd name="T10" fmla="*/ 0 w 402"/>
                    <a:gd name="T11" fmla="*/ 0 h 381"/>
                    <a:gd name="T12" fmla="*/ 221 w 402"/>
                    <a:gd name="T13" fmla="*/ 0 h 3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02" h="381">
                      <a:moveTo>
                        <a:pt x="221" y="0"/>
                      </a:moveTo>
                      <a:lnTo>
                        <a:pt x="402" y="72"/>
                      </a:lnTo>
                      <a:lnTo>
                        <a:pt x="402" y="307"/>
                      </a:lnTo>
                      <a:lnTo>
                        <a:pt x="221" y="381"/>
                      </a:lnTo>
                      <a:lnTo>
                        <a:pt x="0" y="381"/>
                      </a:lnTo>
                      <a:lnTo>
                        <a:pt x="0" y="0"/>
                      </a:lnTo>
                      <a:lnTo>
                        <a:pt x="221" y="0"/>
                      </a:lnTo>
                      <a:close/>
                    </a:path>
                  </a:pathLst>
                </a:cu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Rectangle 27">
                  <a:extLst>
                    <a:ext uri="{FF2B5EF4-FFF2-40B4-BE49-F238E27FC236}">
                      <a16:creationId xmlns:a16="http://schemas.microsoft.com/office/drawing/2014/main" id="{723A0674-6E1B-431F-B659-CEEFA7B5AB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8077288" y="3709895"/>
                  <a:ext cx="771521" cy="425417"/>
                </a:xfrm>
                <a:prstGeom prst="rect">
                  <a:avLst/>
                </a:prstGeom>
                <a:solidFill>
                  <a:srgbClr val="FAC5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Rectangle 31">
                  <a:extLst>
                    <a:ext uri="{FF2B5EF4-FFF2-40B4-BE49-F238E27FC236}">
                      <a16:creationId xmlns:a16="http://schemas.microsoft.com/office/drawing/2014/main" id="{6EB374F1-47DD-4785-ACF2-D6A70031FE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8759192" y="3709895"/>
                  <a:ext cx="32963" cy="425415"/>
                </a:xfrm>
                <a:prstGeom prst="rect">
                  <a:avLst/>
                </a:pr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Rectangle 32">
                  <a:extLst>
                    <a:ext uri="{FF2B5EF4-FFF2-40B4-BE49-F238E27FC236}">
                      <a16:creationId xmlns:a16="http://schemas.microsoft.com/office/drawing/2014/main" id="{E0264FD9-B47C-4E26-BC3D-209EF3FA618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8614984" y="3709895"/>
                  <a:ext cx="65924" cy="425415"/>
                </a:xfrm>
                <a:prstGeom prst="rect">
                  <a:avLst/>
                </a:pr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Rectangle 33">
                  <a:extLst>
                    <a:ext uri="{FF2B5EF4-FFF2-40B4-BE49-F238E27FC236}">
                      <a16:creationId xmlns:a16="http://schemas.microsoft.com/office/drawing/2014/main" id="{118F68C7-D36C-45B0-B05C-A457396D46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8182356" y="3709895"/>
                  <a:ext cx="66955" cy="425415"/>
                </a:xfrm>
                <a:prstGeom prst="rect">
                  <a:avLst/>
                </a:prstGeom>
                <a:solidFill>
                  <a:srgbClr val="EFB61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3" name="Inhaltsplatzhalter 2">
            <a:extLst>
              <a:ext uri="{FF2B5EF4-FFF2-40B4-BE49-F238E27FC236}">
                <a16:creationId xmlns:a16="http://schemas.microsoft.com/office/drawing/2014/main" id="{992B8A6E-367D-4ECC-9E69-878E14EE8AAE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Umsetzung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53651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Datenbank-Vorher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0F8CD25-9B56-4584-A11A-A5402952E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D2A3EB-5455-4771-BA44-81F53828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5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ABDD23D-CD4C-4392-8089-A0DA4FB03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2539" y="1176930"/>
            <a:ext cx="6395400" cy="4504140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BF52F2-5AFA-4F9B-9B29-FCAC97724612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Umsetzung</a:t>
            </a:r>
          </a:p>
          <a:p>
            <a:r>
              <a:rPr lang="de-DE" sz="1600" dirty="0"/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856317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Datenbank-Aktuell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0F8CD25-9B56-4584-A11A-A5402952E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D2A3EB-5455-4771-BA44-81F53828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6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8416F13-3E10-4B4C-A2AF-6E750DDDD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668" y="1445383"/>
            <a:ext cx="8635142" cy="3458894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0CAB943-7C39-4F4A-B7E3-608CD7353EC1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Umsetzung</a:t>
            </a:r>
          </a:p>
          <a:p>
            <a:r>
              <a:rPr lang="de-DE" sz="1600" dirty="0"/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29892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Verwaltungstechnische Dimension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0F8CD25-9B56-4584-A11A-A5402952E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D2A3EB-5455-4771-BA44-81F53828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7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FA5A06D-A0F1-46E3-803D-BB9FB6D5A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813" y="2358919"/>
            <a:ext cx="5572851" cy="2140162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9F39442-990D-4CD7-B22F-C73593FD78BC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Umsetzung</a:t>
            </a:r>
          </a:p>
          <a:p>
            <a:r>
              <a:rPr lang="de-DE" sz="1600" dirty="0"/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34685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Konfigurationstechnische Dimension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0F8CD25-9B56-4584-A11A-A5402952E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D2A3EB-5455-4771-BA44-81F53828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78673F-EAA5-4918-A250-A74E0612F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009" y="1288056"/>
            <a:ext cx="5476459" cy="3773547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11D700E3-CBE1-41B4-9918-B47F24044685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Umsetzung</a:t>
            </a:r>
          </a:p>
          <a:p>
            <a:r>
              <a:rPr lang="de-DE" sz="1600" dirty="0"/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413914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AD4F10F-087E-43DF-BD19-146B4DEE3C2E}"/>
              </a:ext>
            </a:extLst>
          </p:cNvPr>
          <p:cNvSpPr txBox="1">
            <a:spLocks/>
          </p:cNvSpPr>
          <p:nvPr/>
        </p:nvSpPr>
        <p:spPr>
          <a:xfrm>
            <a:off x="3412669" y="259589"/>
            <a:ext cx="8635141" cy="5830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Technische Dimension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0F8CD25-9B56-4584-A11A-A5402952E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D2A3EB-5455-4771-BA44-81F53828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82CDD-1B7B-460C-8A77-6C0671259C83}" type="slidenum">
              <a:rPr lang="de-DE" smtClean="0"/>
              <a:pPr/>
              <a:t>9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691922B-C7BE-44B3-AADA-BABA46C8E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4946" y="1195816"/>
            <a:ext cx="6610586" cy="3958027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351242BF-4EBF-4F31-85D4-DF086EC44473}"/>
              </a:ext>
            </a:extLst>
          </p:cNvPr>
          <p:cNvSpPr txBox="1">
            <a:spLocks/>
          </p:cNvSpPr>
          <p:nvPr/>
        </p:nvSpPr>
        <p:spPr>
          <a:xfrm>
            <a:off x="107494" y="857250"/>
            <a:ext cx="3045281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Projektmotivation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Zielsetzung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Umsetzung</a:t>
            </a:r>
          </a:p>
          <a:p>
            <a:r>
              <a:rPr lang="de-DE" sz="1600" dirty="0"/>
              <a:t>Datenbank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Vorranggraph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Implementierung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Validierung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Layout </a:t>
            </a:r>
            <a:r>
              <a:rPr lang="de-DE" sz="1600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of</a:t>
            </a:r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Workstations</a:t>
            </a:r>
          </a:p>
          <a:p>
            <a:r>
              <a:rPr lang="de-DE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Konzept zu FTF-Wegeplanung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Projektabschluss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32660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Benutzerdefiniert 3">
      <a:dk1>
        <a:srgbClr val="3F3F3F"/>
      </a:dk1>
      <a:lt1>
        <a:srgbClr val="F2F2F2"/>
      </a:lt1>
      <a:dk2>
        <a:srgbClr val="616365"/>
      </a:dk2>
      <a:lt2>
        <a:srgbClr val="F2F2F2"/>
      </a:lt2>
      <a:accent1>
        <a:srgbClr val="009BBB"/>
      </a:accent1>
      <a:accent2>
        <a:srgbClr val="A2AD00"/>
      </a:accent2>
      <a:accent3>
        <a:srgbClr val="E98300"/>
      </a:accent3>
      <a:accent4>
        <a:srgbClr val="C50084"/>
      </a:accent4>
      <a:accent5>
        <a:srgbClr val="722EA5"/>
      </a:accent5>
      <a:accent6>
        <a:srgbClr val="616365"/>
      </a:accent6>
      <a:hlink>
        <a:srgbClr val="9CC3E5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1028</Words>
  <Application>Microsoft Office PowerPoint</Application>
  <PresentationFormat>Breitbild</PresentationFormat>
  <Paragraphs>519</Paragraphs>
  <Slides>39</Slides>
  <Notes>0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39</vt:i4>
      </vt:variant>
    </vt:vector>
  </HeadingPairs>
  <TitlesOfParts>
    <vt:vector size="48" baseType="lpstr">
      <vt:lpstr>Abel</vt:lpstr>
      <vt:lpstr>Arial</vt:lpstr>
      <vt:lpstr>Calibri</vt:lpstr>
      <vt:lpstr>Calibri Light</vt:lpstr>
      <vt:lpstr>Simple-Line-Icons</vt:lpstr>
      <vt:lpstr>Symbol</vt:lpstr>
      <vt:lpstr>Verdana</vt:lpstr>
      <vt:lpstr>Wingdings</vt:lpstr>
      <vt:lpstr>Office</vt:lpstr>
      <vt:lpstr>Agiles Projektmanagement SoSe 2020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Fragen und Diskussion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Roman Sliwinski</dc:creator>
  <cp:lastModifiedBy>Jan Ewerszumrode</cp:lastModifiedBy>
  <cp:revision>63</cp:revision>
  <dcterms:created xsi:type="dcterms:W3CDTF">2020-06-27T14:58:46Z</dcterms:created>
  <dcterms:modified xsi:type="dcterms:W3CDTF">2020-06-30T14:48:56Z</dcterms:modified>
</cp:coreProperties>
</file>

<file path=docProps/thumbnail.jpeg>
</file>